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C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29E-2"/>
          <c:w val="0.91591206219497812"/>
          <c:h val="0.890575238576830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695235699031396"/>
                  <c:y val="0.12437892183845282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0.34000000000000041</c:v>
                </c:pt>
                <c:pt idx="1">
                  <c:v>0.66000000000000081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211"/>
          <c:y val="5.2402853259835777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2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5" formatCode="0.00%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6654464"/>
        <c:axId val="116656000"/>
      </c:barChart>
      <c:catAx>
        <c:axId val="1166544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6656000"/>
        <c:crosses val="autoZero"/>
        <c:auto val="1"/>
        <c:lblAlgn val="ctr"/>
        <c:lblOffset val="100"/>
      </c:catAx>
      <c:valAx>
        <c:axId val="116656000"/>
        <c:scaling>
          <c:orientation val="minMax"/>
        </c:scaling>
        <c:delete val="1"/>
        <c:axPos val="b"/>
        <c:numFmt formatCode="General" sourceLinked="1"/>
        <c:tickLblPos val="none"/>
        <c:crossAx val="1166544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21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6348032"/>
        <c:axId val="116349568"/>
      </c:barChart>
      <c:catAx>
        <c:axId val="116348032"/>
        <c:scaling>
          <c:orientation val="minMax"/>
        </c:scaling>
        <c:axPos val="l"/>
        <c:numFmt formatCode="General" sourceLinked="1"/>
        <c:tickLblPos val="nextTo"/>
        <c:crossAx val="116349568"/>
        <c:crosses val="autoZero"/>
        <c:auto val="1"/>
        <c:lblAlgn val="ctr"/>
        <c:lblOffset val="100"/>
      </c:catAx>
      <c:valAx>
        <c:axId val="116349568"/>
        <c:scaling>
          <c:orientation val="minMax"/>
        </c:scaling>
        <c:axPos val="b"/>
        <c:majorGridlines/>
        <c:numFmt formatCode="General" sourceLinked="1"/>
        <c:tickLblPos val="nextTo"/>
        <c:crossAx val="11634803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239"/>
          <c:y val="5.2402853259835803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4">
                  <c:v>«Перехожу на красный свет светофора, когда нет автотранспорта» </c:v>
                </c:pt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4" formatCode="0.00%">
                  <c:v>0.18000000000000013</c:v>
                </c:pt>
                <c:pt idx="5" formatCode="0.00%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6754304"/>
        <c:axId val="116755840"/>
      </c:barChart>
      <c:catAx>
        <c:axId val="1167543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6755840"/>
        <c:crosses val="autoZero"/>
        <c:auto val="1"/>
        <c:lblAlgn val="ctr"/>
        <c:lblOffset val="100"/>
      </c:catAx>
      <c:valAx>
        <c:axId val="116755840"/>
        <c:scaling>
          <c:orientation val="minMax"/>
        </c:scaling>
        <c:delete val="1"/>
        <c:axPos val="b"/>
        <c:numFmt formatCode="General" sourceLinked="1"/>
        <c:tickLblPos val="none"/>
        <c:crossAx val="116754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77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6812416"/>
        <c:axId val="116814208"/>
      </c:barChart>
      <c:catAx>
        <c:axId val="116812416"/>
        <c:scaling>
          <c:orientation val="minMax"/>
        </c:scaling>
        <c:axPos val="l"/>
        <c:numFmt formatCode="General" sourceLinked="1"/>
        <c:tickLblPos val="nextTo"/>
        <c:crossAx val="116814208"/>
        <c:crosses val="autoZero"/>
        <c:auto val="1"/>
        <c:lblAlgn val="ctr"/>
        <c:lblOffset val="100"/>
      </c:catAx>
      <c:valAx>
        <c:axId val="116814208"/>
        <c:scaling>
          <c:orientation val="minMax"/>
        </c:scaling>
        <c:axPos val="b"/>
        <c:majorGridlines/>
        <c:numFmt formatCode="General" sourceLinked="1"/>
        <c:tickLblPos val="nextTo"/>
        <c:crossAx val="11681241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0830514716471831"/>
          <c:y val="5.0632882495552242E-2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3">
                  <c:v>«Когда никому не мешаю»</c:v>
                </c:pt>
                <c:pt idx="4">
                  <c:v>«Перехожу на красный свет светофора, когда нет автотранспорта» </c:v>
                </c:pt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3" formatCode="0.00%">
                  <c:v>0.15000000000000013</c:v>
                </c:pt>
                <c:pt idx="4" formatCode="0.00%">
                  <c:v>0.18000000000000013</c:v>
                </c:pt>
                <c:pt idx="5" formatCode="0.00%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7005696"/>
        <c:axId val="117007488"/>
      </c:barChart>
      <c:catAx>
        <c:axId val="1170056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7007488"/>
        <c:crosses val="autoZero"/>
        <c:auto val="1"/>
        <c:lblAlgn val="ctr"/>
        <c:lblOffset val="100"/>
      </c:catAx>
      <c:valAx>
        <c:axId val="117007488"/>
        <c:scaling>
          <c:orientation val="minMax"/>
        </c:scaling>
        <c:delete val="1"/>
        <c:axPos val="b"/>
        <c:numFmt formatCode="General" sourceLinked="1"/>
        <c:tickLblPos val="none"/>
        <c:crossAx val="117005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33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6867456"/>
        <c:axId val="116868992"/>
      </c:barChart>
      <c:catAx>
        <c:axId val="116867456"/>
        <c:scaling>
          <c:orientation val="minMax"/>
        </c:scaling>
        <c:axPos val="l"/>
        <c:numFmt formatCode="General" sourceLinked="1"/>
        <c:tickLblPos val="nextTo"/>
        <c:crossAx val="116868992"/>
        <c:crosses val="autoZero"/>
        <c:auto val="1"/>
        <c:lblAlgn val="ctr"/>
        <c:lblOffset val="100"/>
      </c:catAx>
      <c:valAx>
        <c:axId val="116868992"/>
        <c:scaling>
          <c:orientation val="minMax"/>
        </c:scaling>
        <c:axPos val="b"/>
        <c:majorGridlines/>
        <c:numFmt formatCode="General" sourceLinked="1"/>
        <c:tickLblPos val="nextTo"/>
        <c:crossAx val="11686745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0830514716471831"/>
          <c:y val="5.0632882495552242E-2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2">
                  <c:v>«Когда все вокруг нарушают» </c:v>
                </c:pt>
                <c:pt idx="3">
                  <c:v>«Когда никому не мешаю»</c:v>
                </c:pt>
                <c:pt idx="4">
                  <c:v>«Перехожу на красный свет светофора, когда нет автотранспорта» </c:v>
                </c:pt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2" formatCode="0.00%">
                  <c:v>4.0000000000000022E-2</c:v>
                </c:pt>
                <c:pt idx="3" formatCode="0.00%">
                  <c:v>0.15000000000000013</c:v>
                </c:pt>
                <c:pt idx="4" formatCode="0.00%">
                  <c:v>0.18000000000000013</c:v>
                </c:pt>
                <c:pt idx="5" formatCode="0.00%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6884608"/>
        <c:axId val="116886144"/>
      </c:barChart>
      <c:catAx>
        <c:axId val="1168846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6886144"/>
        <c:crosses val="autoZero"/>
        <c:auto val="1"/>
        <c:lblAlgn val="ctr"/>
        <c:lblOffset val="100"/>
      </c:catAx>
      <c:valAx>
        <c:axId val="116886144"/>
        <c:scaling>
          <c:orientation val="minMax"/>
        </c:scaling>
        <c:delete val="1"/>
        <c:axPos val="b"/>
        <c:numFmt formatCode="General" sourceLinked="1"/>
        <c:tickLblPos val="none"/>
        <c:crossAx val="11688460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88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081984"/>
        <c:axId val="117083520"/>
      </c:barChart>
      <c:catAx>
        <c:axId val="117081984"/>
        <c:scaling>
          <c:orientation val="minMax"/>
        </c:scaling>
        <c:axPos val="l"/>
        <c:numFmt formatCode="General" sourceLinked="1"/>
        <c:tickLblPos val="nextTo"/>
        <c:crossAx val="117083520"/>
        <c:crosses val="autoZero"/>
        <c:auto val="1"/>
        <c:lblAlgn val="ctr"/>
        <c:lblOffset val="100"/>
      </c:catAx>
      <c:valAx>
        <c:axId val="117083520"/>
        <c:scaling>
          <c:orientation val="minMax"/>
        </c:scaling>
        <c:axPos val="b"/>
        <c:majorGridlines/>
        <c:numFmt formatCode="General" sourceLinked="1"/>
        <c:tickLblPos val="nextTo"/>
        <c:crossAx val="11708198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51810356976796645"/>
          <c:y val="4.2736689835071749E-2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1">
                  <c:v>«Когда отвлекаюсь на разговор по мобильному телефону»</c:v>
                </c:pt>
                <c:pt idx="2">
                  <c:v>«Когда все вокруг нарушают» </c:v>
                </c:pt>
                <c:pt idx="3">
                  <c:v>«Когда никому не мешаю»</c:v>
                </c:pt>
                <c:pt idx="4">
                  <c:v>«Перехожу на красный свет светофора, когда нет автотранспорта» </c:v>
                </c:pt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0.00%</c:formatCode>
                <c:ptCount val="7"/>
                <c:pt idx="1">
                  <c:v>2.0000000000000011E-2</c:v>
                </c:pt>
                <c:pt idx="2">
                  <c:v>4.0000000000000022E-2</c:v>
                </c:pt>
                <c:pt idx="3">
                  <c:v>0.15000000000000013</c:v>
                </c:pt>
                <c:pt idx="4">
                  <c:v>0.18000000000000013</c:v>
                </c:pt>
                <c:pt idx="5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7447296"/>
        <c:axId val="117449088"/>
      </c:barChart>
      <c:catAx>
        <c:axId val="1174472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7449088"/>
        <c:crosses val="autoZero"/>
        <c:auto val="1"/>
        <c:lblAlgn val="ctr"/>
        <c:lblOffset val="100"/>
      </c:catAx>
      <c:valAx>
        <c:axId val="117449088"/>
        <c:scaling>
          <c:orientation val="minMax"/>
        </c:scaling>
        <c:delete val="1"/>
        <c:axPos val="b"/>
        <c:numFmt formatCode="General" sourceLinked="1"/>
        <c:tickLblPos val="none"/>
        <c:crossAx val="117447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44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484928"/>
        <c:axId val="117515392"/>
      </c:barChart>
      <c:catAx>
        <c:axId val="117484928"/>
        <c:scaling>
          <c:orientation val="minMax"/>
        </c:scaling>
        <c:axPos val="l"/>
        <c:numFmt formatCode="General" sourceLinked="1"/>
        <c:tickLblPos val="nextTo"/>
        <c:crossAx val="117515392"/>
        <c:crosses val="autoZero"/>
        <c:auto val="1"/>
        <c:lblAlgn val="ctr"/>
        <c:lblOffset val="100"/>
      </c:catAx>
      <c:valAx>
        <c:axId val="117515392"/>
        <c:scaling>
          <c:orientation val="minMax"/>
        </c:scaling>
        <c:axPos val="b"/>
        <c:majorGridlines/>
        <c:numFmt formatCode="General" sourceLinked="1"/>
        <c:tickLblPos val="nextTo"/>
        <c:crossAx val="11748492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46E-2"/>
          <c:w val="0.91591206219497812"/>
          <c:h val="0.89057523857682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695235699031394"/>
                  <c:y val="0.1243789218384528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34%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0.34</c:v>
                </c:pt>
                <c:pt idx="1">
                  <c:v>0.36000000000000026</c:v>
                </c:pt>
                <c:pt idx="2">
                  <c:v>0.27</c:v>
                </c:pt>
                <c:pt idx="3">
                  <c:v>3.0000000000000002E-2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51810356976796579"/>
          <c:y val="4.2736689835071812E-2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0">
                  <c:v>«Ни при каких, всегда соблюдаю»</c:v>
                </c:pt>
                <c:pt idx="1">
                  <c:v>«Когда отвлекаюсь на разговор по мобильному телефону»</c:v>
                </c:pt>
                <c:pt idx="2">
                  <c:v>«Когда все вокруг нарушают» </c:v>
                </c:pt>
                <c:pt idx="3">
                  <c:v>«Когда никому не мешаю»</c:v>
                </c:pt>
                <c:pt idx="4">
                  <c:v>«Перехожу на красный свет светофора, когда нет автотранспорта» </c:v>
                </c:pt>
                <c:pt idx="5">
                  <c:v>«Перехожу дорогу в неположенном месте, когда автомобилей нет или они находятся далеко» </c:v>
                </c:pt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0.00%</c:formatCode>
                <c:ptCount val="7"/>
                <c:pt idx="0">
                  <c:v>2.0000000000000011E-2</c:v>
                </c:pt>
                <c:pt idx="1">
                  <c:v>2.0000000000000011E-2</c:v>
                </c:pt>
                <c:pt idx="2">
                  <c:v>4.0000000000000022E-2</c:v>
                </c:pt>
                <c:pt idx="3">
                  <c:v>0.15000000000000013</c:v>
                </c:pt>
                <c:pt idx="4">
                  <c:v>0.18000000000000013</c:v>
                </c:pt>
                <c:pt idx="5">
                  <c:v>0.28000000000000008</c:v>
                </c:pt>
                <c:pt idx="6" formatCode="0">
                  <c:v>0.28000000000000008</c:v>
                </c:pt>
              </c:numCache>
            </c:numRef>
          </c:val>
        </c:ser>
        <c:axId val="117543296"/>
        <c:axId val="117544832"/>
      </c:barChart>
      <c:catAx>
        <c:axId val="1175432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7544832"/>
        <c:crosses val="autoZero"/>
        <c:auto val="1"/>
        <c:lblAlgn val="ctr"/>
        <c:lblOffset val="100"/>
      </c:catAx>
      <c:valAx>
        <c:axId val="117544832"/>
        <c:scaling>
          <c:orientation val="minMax"/>
        </c:scaling>
        <c:delete val="1"/>
        <c:axPos val="b"/>
        <c:numFmt formatCode="0.00%" sourceLinked="1"/>
        <c:tickLblPos val="none"/>
        <c:crossAx val="1175432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66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404800"/>
        <c:axId val="117406336"/>
      </c:barChart>
      <c:catAx>
        <c:axId val="117404800"/>
        <c:scaling>
          <c:orientation val="minMax"/>
        </c:scaling>
        <c:axPos val="l"/>
        <c:numFmt formatCode="General" sourceLinked="1"/>
        <c:tickLblPos val="nextTo"/>
        <c:crossAx val="117406336"/>
        <c:crosses val="autoZero"/>
        <c:auto val="1"/>
        <c:lblAlgn val="ctr"/>
        <c:lblOffset val="100"/>
      </c:catAx>
      <c:valAx>
        <c:axId val="117406336"/>
        <c:scaling>
          <c:orientation val="minMax"/>
        </c:scaling>
        <c:axPos val="b"/>
        <c:majorGridlines/>
        <c:numFmt formatCode="General" sourceLinked="1"/>
        <c:tickLblPos val="nextTo"/>
        <c:crossAx val="1174048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211"/>
          <c:y val="5.2402853259835777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2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6" formatCode="0">
                  <c:v>0.48000000000000026</c:v>
                </c:pt>
              </c:numCache>
            </c:numRef>
          </c:val>
        </c:ser>
        <c:axId val="117794688"/>
        <c:axId val="117796224"/>
      </c:barChart>
      <c:catAx>
        <c:axId val="11779468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7796224"/>
        <c:crosses val="autoZero"/>
        <c:auto val="1"/>
        <c:lblAlgn val="ctr"/>
        <c:lblOffset val="100"/>
      </c:catAx>
      <c:valAx>
        <c:axId val="117796224"/>
        <c:scaling>
          <c:orientation val="minMax"/>
        </c:scaling>
        <c:delete val="1"/>
        <c:axPos val="b"/>
        <c:numFmt formatCode="General" sourceLinked="1"/>
        <c:tickLblPos val="none"/>
        <c:crossAx val="11779468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 i="0" baseline="0">
          <a:solidFill>
            <a:schemeClr val="accent1"/>
          </a:solidFill>
        </a:defRPr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21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828224"/>
        <c:axId val="117830016"/>
      </c:barChart>
      <c:catAx>
        <c:axId val="117828224"/>
        <c:scaling>
          <c:orientation val="minMax"/>
        </c:scaling>
        <c:axPos val="l"/>
        <c:numFmt formatCode="General" sourceLinked="1"/>
        <c:tickLblPos val="nextTo"/>
        <c:crossAx val="117830016"/>
        <c:crosses val="autoZero"/>
        <c:auto val="1"/>
        <c:lblAlgn val="ctr"/>
        <c:lblOffset val="100"/>
      </c:catAx>
      <c:valAx>
        <c:axId val="117830016"/>
        <c:scaling>
          <c:orientation val="minMax"/>
        </c:scaling>
        <c:axPos val="b"/>
        <c:majorGridlines/>
        <c:numFmt formatCode="General" sourceLinked="1"/>
        <c:tickLblPos val="nextTo"/>
        <c:crossAx val="11782822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239"/>
          <c:y val="5.2402853259835803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9%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8</a:t>
                    </a: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'Лист1'!$A$3:$A$9</c:f>
              <c:strCache>
                <c:ptCount val="7"/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'Лист1'!$B$3:$B$9</c:f>
              <c:numCache>
                <c:formatCode>General</c:formatCode>
                <c:ptCount val="7"/>
                <c:pt idx="5" formatCode="0.00%">
                  <c:v>0.19</c:v>
                </c:pt>
                <c:pt idx="6" formatCode="0">
                  <c:v>0.48000000000000032</c:v>
                </c:pt>
              </c:numCache>
            </c:numRef>
          </c:val>
        </c:ser>
        <c:axId val="117744000"/>
        <c:axId val="117745536"/>
      </c:barChart>
      <c:catAx>
        <c:axId val="1177440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7745536"/>
        <c:crosses val="autoZero"/>
        <c:auto val="1"/>
        <c:lblAlgn val="ctr"/>
        <c:lblOffset val="100"/>
      </c:catAx>
      <c:valAx>
        <c:axId val="117745536"/>
        <c:scaling>
          <c:orientation val="minMax"/>
        </c:scaling>
        <c:delete val="1"/>
        <c:axPos val="b"/>
        <c:numFmt formatCode="General" sourceLinked="1"/>
        <c:tickLblPos val="none"/>
        <c:crossAx val="1177440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 i="0" baseline="0">
          <a:solidFill>
            <a:schemeClr val="accent1"/>
          </a:solidFill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77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695616"/>
        <c:axId val="117697152"/>
      </c:barChart>
      <c:catAx>
        <c:axId val="117695616"/>
        <c:scaling>
          <c:orientation val="minMax"/>
        </c:scaling>
        <c:axPos val="l"/>
        <c:numFmt formatCode="General" sourceLinked="1"/>
        <c:tickLblPos val="nextTo"/>
        <c:crossAx val="117697152"/>
        <c:crosses val="autoZero"/>
        <c:auto val="1"/>
        <c:lblAlgn val="ctr"/>
        <c:lblOffset val="100"/>
      </c:catAx>
      <c:valAx>
        <c:axId val="117697152"/>
        <c:scaling>
          <c:orientation val="minMax"/>
        </c:scaling>
        <c:axPos val="b"/>
        <c:majorGridlines/>
        <c:numFmt formatCode="General" sourceLinked="1"/>
        <c:tickLblPos val="nextTo"/>
        <c:crossAx val="117695616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261"/>
          <c:y val="5.2402853259835821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4">
                  <c:v>«Когда не было автотранспорта» </c:v>
                </c:pt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4" formatCode="0.00%">
                  <c:v>0.16</c:v>
                </c:pt>
                <c:pt idx="5" formatCode="0.00%">
                  <c:v>0.19</c:v>
                </c:pt>
                <c:pt idx="6" formatCode="0">
                  <c:v>0.48000000000000026</c:v>
                </c:pt>
              </c:numCache>
            </c:numRef>
          </c:val>
        </c:ser>
        <c:axId val="117839744"/>
        <c:axId val="117841280"/>
      </c:barChart>
      <c:catAx>
        <c:axId val="1178397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7841280"/>
        <c:crosses val="autoZero"/>
        <c:auto val="1"/>
        <c:lblAlgn val="ctr"/>
        <c:lblOffset val="100"/>
      </c:catAx>
      <c:valAx>
        <c:axId val="117841280"/>
        <c:scaling>
          <c:orientation val="minMax"/>
        </c:scaling>
        <c:delete val="1"/>
        <c:axPos val="b"/>
        <c:numFmt formatCode="General" sourceLinked="1"/>
        <c:tickLblPos val="none"/>
        <c:crossAx val="11783974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33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016640"/>
        <c:axId val="118018432"/>
      </c:barChart>
      <c:catAx>
        <c:axId val="118016640"/>
        <c:scaling>
          <c:orientation val="minMax"/>
        </c:scaling>
        <c:axPos val="l"/>
        <c:numFmt formatCode="General" sourceLinked="1"/>
        <c:tickLblPos val="nextTo"/>
        <c:crossAx val="118018432"/>
        <c:crosses val="autoZero"/>
        <c:auto val="1"/>
        <c:lblAlgn val="ctr"/>
        <c:lblOffset val="100"/>
      </c:catAx>
      <c:valAx>
        <c:axId val="118018432"/>
        <c:scaling>
          <c:orientation val="minMax"/>
        </c:scaling>
        <c:axPos val="b"/>
        <c:majorGridlines/>
        <c:numFmt formatCode="General" sourceLinked="1"/>
        <c:tickLblPos val="nextTo"/>
        <c:crossAx val="11801664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49197465713686289"/>
          <c:y val="5.2402853259835838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3">
                  <c:v>«Сокращали путь» </c:v>
                </c:pt>
                <c:pt idx="4">
                  <c:v>«Когда не было автотранспорта» </c:v>
                </c:pt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3" formatCode="0.00%">
                  <c:v>6.0000000000000032E-2</c:v>
                </c:pt>
                <c:pt idx="4" formatCode="0.00%">
                  <c:v>0.16</c:v>
                </c:pt>
                <c:pt idx="5" formatCode="0.00%">
                  <c:v>0.19</c:v>
                </c:pt>
                <c:pt idx="6" formatCode="0">
                  <c:v>0.48000000000000026</c:v>
                </c:pt>
              </c:numCache>
            </c:numRef>
          </c:val>
        </c:ser>
        <c:axId val="118029696"/>
        <c:axId val="118064256"/>
      </c:barChart>
      <c:catAx>
        <c:axId val="1180296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064256"/>
        <c:crosses val="autoZero"/>
        <c:auto val="1"/>
        <c:lblAlgn val="ctr"/>
        <c:lblOffset val="100"/>
      </c:catAx>
      <c:valAx>
        <c:axId val="118064256"/>
        <c:scaling>
          <c:orientation val="minMax"/>
        </c:scaling>
        <c:delete val="1"/>
        <c:axPos val="b"/>
        <c:numFmt formatCode="General" sourceLinked="1"/>
        <c:tickLblPos val="none"/>
        <c:crossAx val="1180296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88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079872"/>
        <c:axId val="118081408"/>
      </c:barChart>
      <c:catAx>
        <c:axId val="118079872"/>
        <c:scaling>
          <c:orientation val="minMax"/>
        </c:scaling>
        <c:axPos val="l"/>
        <c:numFmt formatCode="General" sourceLinked="1"/>
        <c:tickLblPos val="nextTo"/>
        <c:crossAx val="118081408"/>
        <c:crosses val="autoZero"/>
        <c:auto val="1"/>
        <c:lblAlgn val="ctr"/>
        <c:lblOffset val="100"/>
      </c:catAx>
      <c:valAx>
        <c:axId val="118081408"/>
        <c:scaling>
          <c:orientation val="minMax"/>
        </c:scaling>
        <c:axPos val="b"/>
        <c:majorGridlines/>
        <c:numFmt formatCode="General" sourceLinked="1"/>
        <c:tickLblPos val="nextTo"/>
        <c:crossAx val="1180798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64E-2"/>
          <c:w val="0.91591206219497812"/>
          <c:h val="0.89057523857682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0.11695235699031394"/>
                  <c:y val="0.12437892183845282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  <c:pt idx="4">
                  <c:v>Кв. 5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0.34</c:v>
                </c:pt>
                <c:pt idx="1">
                  <c:v>0.36000000000000026</c:v>
                </c:pt>
                <c:pt idx="2">
                  <c:v>0.27</c:v>
                </c:pt>
                <c:pt idx="3">
                  <c:v>2.0000000000000011E-2</c:v>
                </c:pt>
                <c:pt idx="4">
                  <c:v>1.0000000000000005E-2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311"/>
          <c:y val="5.2402853259835873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2">
                  <c:v>«Без причины»(просто так)» </c:v>
                </c:pt>
                <c:pt idx="3">
                  <c:v>«Сокращали путь» </c:v>
                </c:pt>
                <c:pt idx="4">
                  <c:v>«Когда не было автотранспорта» </c:v>
                </c:pt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2" formatCode="0.00%">
                  <c:v>4.0000000000000022E-2</c:v>
                </c:pt>
                <c:pt idx="3" formatCode="0.00%">
                  <c:v>6.0000000000000032E-2</c:v>
                </c:pt>
                <c:pt idx="4" formatCode="0.00%">
                  <c:v>0.16</c:v>
                </c:pt>
                <c:pt idx="5" formatCode="0.00%">
                  <c:v>0.19</c:v>
                </c:pt>
                <c:pt idx="6" formatCode="0">
                  <c:v>0.48000000000000026</c:v>
                </c:pt>
              </c:numCache>
            </c:numRef>
          </c:val>
        </c:ser>
        <c:axId val="118219904"/>
        <c:axId val="118221440"/>
      </c:barChart>
      <c:catAx>
        <c:axId val="1182199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221440"/>
        <c:crosses val="autoZero"/>
        <c:auto val="1"/>
        <c:lblAlgn val="ctr"/>
        <c:lblOffset val="100"/>
      </c:catAx>
      <c:valAx>
        <c:axId val="118221440"/>
        <c:scaling>
          <c:orientation val="minMax"/>
        </c:scaling>
        <c:delete val="1"/>
        <c:axPos val="b"/>
        <c:numFmt formatCode="General" sourceLinked="1"/>
        <c:tickLblPos val="none"/>
        <c:crossAx val="118219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44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7938048"/>
        <c:axId val="117939584"/>
      </c:barChart>
      <c:catAx>
        <c:axId val="117938048"/>
        <c:scaling>
          <c:orientation val="minMax"/>
        </c:scaling>
        <c:axPos val="l"/>
        <c:numFmt formatCode="General" sourceLinked="1"/>
        <c:tickLblPos val="nextTo"/>
        <c:crossAx val="117939584"/>
        <c:crosses val="autoZero"/>
        <c:auto val="1"/>
        <c:lblAlgn val="ctr"/>
        <c:lblOffset val="100"/>
      </c:catAx>
      <c:valAx>
        <c:axId val="117939584"/>
        <c:scaling>
          <c:orientation val="minMax"/>
        </c:scaling>
        <c:axPos val="b"/>
        <c:majorGridlines/>
        <c:numFmt formatCode="General" sourceLinked="1"/>
        <c:tickLblPos val="nextTo"/>
        <c:crossAx val="1179380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334"/>
          <c:y val="5.2402853259835907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1">
                  <c:v>«Когда все вокруг нарушали»</c:v>
                </c:pt>
                <c:pt idx="2">
                  <c:v>«Без причины»(просто так)» </c:v>
                </c:pt>
                <c:pt idx="3">
                  <c:v>«Сокращали путь» </c:v>
                </c:pt>
                <c:pt idx="4">
                  <c:v>«Когда не было автотранспорта» </c:v>
                </c:pt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0.00%</c:formatCode>
                <c:ptCount val="7"/>
                <c:pt idx="1">
                  <c:v>3.0000000000000002E-2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0.16</c:v>
                </c:pt>
                <c:pt idx="5">
                  <c:v>0.19</c:v>
                </c:pt>
                <c:pt idx="6" formatCode="0">
                  <c:v>0.48000000000000026</c:v>
                </c:pt>
              </c:numCache>
            </c:numRef>
          </c:val>
        </c:ser>
        <c:axId val="118098560"/>
        <c:axId val="118112640"/>
      </c:barChart>
      <c:catAx>
        <c:axId val="1180985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8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112640"/>
        <c:crosses val="autoZero"/>
        <c:auto val="1"/>
        <c:lblAlgn val="ctr"/>
        <c:lblOffset val="100"/>
      </c:catAx>
      <c:valAx>
        <c:axId val="118112640"/>
        <c:scaling>
          <c:orientation val="minMax"/>
        </c:scaling>
        <c:delete val="1"/>
        <c:axPos val="b"/>
        <c:numFmt formatCode="General" sourceLinked="1"/>
        <c:tickLblPos val="none"/>
        <c:crossAx val="118098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399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250880"/>
        <c:axId val="118264960"/>
      </c:barChart>
      <c:catAx>
        <c:axId val="118250880"/>
        <c:scaling>
          <c:orientation val="minMax"/>
        </c:scaling>
        <c:axPos val="l"/>
        <c:numFmt formatCode="General" sourceLinked="1"/>
        <c:tickLblPos val="nextTo"/>
        <c:crossAx val="118264960"/>
        <c:crosses val="autoZero"/>
        <c:auto val="1"/>
        <c:lblAlgn val="ctr"/>
        <c:lblOffset val="100"/>
      </c:catAx>
      <c:valAx>
        <c:axId val="118264960"/>
        <c:scaling>
          <c:orientation val="minMax"/>
        </c:scaling>
        <c:axPos val="b"/>
        <c:majorGridlines/>
        <c:numFmt formatCode="General" sourceLinked="1"/>
        <c:tickLblPos val="nextTo"/>
        <c:crossAx val="11825088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356"/>
          <c:y val="5.2402853259835942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2186670616844498E-3"/>
                  <c:y val="2.4160177027514472E-3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dirty="0" smtClean="0"/>
                      <a:t>9%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aseline="0" dirty="0" smtClean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79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0">
                  <c:v>«Не работал светофор»</c:v>
                </c:pt>
                <c:pt idx="1">
                  <c:v>«Когда все вокруг нарушали»</c:v>
                </c:pt>
                <c:pt idx="2">
                  <c:v>«Без причины»(просто так)» </c:v>
                </c:pt>
                <c:pt idx="3">
                  <c:v>«Сокращали путь» </c:v>
                </c:pt>
                <c:pt idx="4">
                  <c:v>«Когда не было автотранспорта» </c:v>
                </c:pt>
                <c:pt idx="5">
                  <c:v>«Не помню, давно не нарушал» </c:v>
                </c:pt>
                <c:pt idx="6">
                  <c:v>«Потому что спешили » </c:v>
                </c:pt>
              </c:strCache>
            </c:strRef>
          </c:cat>
          <c:val>
            <c:numRef>
              <c:f>Лист1!$B$3:$B$9</c:f>
              <c:numCache>
                <c:formatCode>0.00%</c:formatCode>
                <c:ptCount val="7"/>
                <c:pt idx="0">
                  <c:v>2.0000000000000011E-2</c:v>
                </c:pt>
                <c:pt idx="1">
                  <c:v>3.0000000000000002E-2</c:v>
                </c:pt>
                <c:pt idx="2">
                  <c:v>4.0000000000000022E-2</c:v>
                </c:pt>
                <c:pt idx="3">
                  <c:v>6.0000000000000032E-2</c:v>
                </c:pt>
                <c:pt idx="4">
                  <c:v>0.16</c:v>
                </c:pt>
                <c:pt idx="5">
                  <c:v>0.19</c:v>
                </c:pt>
                <c:pt idx="6" formatCode="0">
                  <c:v>0.48000000000000026</c:v>
                </c:pt>
              </c:numCache>
            </c:numRef>
          </c:val>
        </c:ser>
        <c:axId val="118292864"/>
        <c:axId val="118294400"/>
      </c:barChart>
      <c:catAx>
        <c:axId val="11829286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8294400"/>
        <c:crosses val="autoZero"/>
        <c:auto val="1"/>
        <c:lblAlgn val="ctr"/>
        <c:lblOffset val="100"/>
      </c:catAx>
      <c:valAx>
        <c:axId val="118294400"/>
        <c:scaling>
          <c:orientation val="minMax"/>
        </c:scaling>
        <c:delete val="1"/>
        <c:axPos val="b"/>
        <c:numFmt formatCode="0.00%" sourceLinked="1"/>
        <c:tickLblPos val="none"/>
        <c:crossAx val="118292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 b="1" i="0" baseline="0">
          <a:solidFill>
            <a:schemeClr val="accent1"/>
          </a:solidFill>
        </a:defRPr>
      </a:pPr>
      <a:endParaRPr lang="ru-RU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66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449280"/>
        <c:axId val="118450816"/>
      </c:barChart>
      <c:catAx>
        <c:axId val="118449280"/>
        <c:scaling>
          <c:orientation val="minMax"/>
        </c:scaling>
        <c:axPos val="l"/>
        <c:numFmt formatCode="General" sourceLinked="1"/>
        <c:tickLblPos val="nextTo"/>
        <c:crossAx val="118450816"/>
        <c:crosses val="autoZero"/>
        <c:auto val="1"/>
        <c:lblAlgn val="ctr"/>
        <c:lblOffset val="100"/>
      </c:catAx>
      <c:valAx>
        <c:axId val="118450816"/>
        <c:scaling>
          <c:orientation val="minMax"/>
        </c:scaling>
        <c:axPos val="b"/>
        <c:majorGridlines/>
        <c:numFmt formatCode="General" sourceLinked="1"/>
        <c:tickLblPos val="nextTo"/>
        <c:crossAx val="11844928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47383868356190906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4.1279669762641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/>
                      <a:t>2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2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6" formatCode="0">
                  <c:v>0.2</c:v>
                </c:pt>
              </c:numCache>
            </c:numRef>
          </c:val>
        </c:ser>
        <c:axId val="118470528"/>
        <c:axId val="118472064"/>
      </c:barChart>
      <c:catAx>
        <c:axId val="1184705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472064"/>
        <c:crosses val="autoZero"/>
        <c:auto val="1"/>
        <c:lblAlgn val="ctr"/>
        <c:lblOffset val="100"/>
      </c:catAx>
      <c:valAx>
        <c:axId val="118472064"/>
        <c:scaling>
          <c:orientation val="minMax"/>
        </c:scaling>
        <c:delete val="1"/>
        <c:axPos val="b"/>
        <c:numFmt formatCode="General" sourceLinked="1"/>
        <c:tickLblPos val="none"/>
        <c:crossAx val="11847052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21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377088"/>
        <c:axId val="118395264"/>
      </c:barChart>
      <c:catAx>
        <c:axId val="118377088"/>
        <c:scaling>
          <c:orientation val="minMax"/>
        </c:scaling>
        <c:axPos val="l"/>
        <c:numFmt formatCode="General" sourceLinked="1"/>
        <c:tickLblPos val="nextTo"/>
        <c:crossAx val="118395264"/>
        <c:crosses val="autoZero"/>
        <c:auto val="1"/>
        <c:lblAlgn val="ctr"/>
        <c:lblOffset val="100"/>
      </c:catAx>
      <c:valAx>
        <c:axId val="118395264"/>
        <c:scaling>
          <c:orientation val="minMax"/>
        </c:scaling>
        <c:axPos val="b"/>
        <c:majorGridlines/>
        <c:numFmt formatCode="General" sourceLinked="1"/>
        <c:tickLblPos val="nextTo"/>
        <c:crossAx val="11837708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47383868356190906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/>
                      <a:t>2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5">
                  <c:v>« Из-за страха перед возможной травмой или гибелью»</c:v>
                </c:pt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5" formatCode="0.00%">
                  <c:v>0.16</c:v>
                </c:pt>
                <c:pt idx="6" formatCode="0">
                  <c:v>0.2</c:v>
                </c:pt>
              </c:numCache>
            </c:numRef>
          </c:val>
        </c:ser>
        <c:axId val="118635904"/>
        <c:axId val="118637696"/>
      </c:barChart>
      <c:catAx>
        <c:axId val="11863590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637696"/>
        <c:crosses val="autoZero"/>
        <c:auto val="1"/>
        <c:lblAlgn val="ctr"/>
        <c:lblOffset val="100"/>
      </c:catAx>
      <c:valAx>
        <c:axId val="118637696"/>
        <c:scaling>
          <c:orientation val="minMax"/>
        </c:scaling>
        <c:delete val="1"/>
        <c:axPos val="b"/>
        <c:numFmt formatCode="General" sourceLinked="1"/>
        <c:tickLblPos val="none"/>
        <c:crossAx val="1186359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77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677888"/>
        <c:axId val="118679424"/>
      </c:barChart>
      <c:catAx>
        <c:axId val="118677888"/>
        <c:scaling>
          <c:orientation val="minMax"/>
        </c:scaling>
        <c:axPos val="l"/>
        <c:numFmt formatCode="General" sourceLinked="1"/>
        <c:tickLblPos val="nextTo"/>
        <c:crossAx val="118679424"/>
        <c:crosses val="autoZero"/>
        <c:auto val="1"/>
        <c:lblAlgn val="ctr"/>
        <c:lblOffset val="100"/>
      </c:catAx>
      <c:valAx>
        <c:axId val="118679424"/>
        <c:scaling>
          <c:orientation val="minMax"/>
        </c:scaling>
        <c:axPos val="b"/>
        <c:majorGridlines/>
        <c:numFmt formatCode="General" sourceLinked="1"/>
        <c:tickLblPos val="nextTo"/>
        <c:crossAx val="11867788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46E-2"/>
          <c:w val="0.91591206219497812"/>
          <c:h val="0.89057523857682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8192939983964926"/>
                  <c:y val="0.18755850842331084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0.88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47383868356190917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/>
                      <a:t>2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4">
                  <c:v>«Ужесточение наказаний (увеличение штрафа)»</c:v>
                </c:pt>
                <c:pt idx="5">
                  <c:v>« Из-за страха перед возможной травмой или гибелью»</c:v>
                </c:pt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4" formatCode="0.00%">
                  <c:v>0.13</c:v>
                </c:pt>
                <c:pt idx="5" formatCode="0.00%">
                  <c:v>0.16</c:v>
                </c:pt>
                <c:pt idx="6" formatCode="0">
                  <c:v>0.2</c:v>
                </c:pt>
              </c:numCache>
            </c:numRef>
          </c:val>
        </c:ser>
        <c:axId val="118760576"/>
        <c:axId val="118762112"/>
      </c:barChart>
      <c:catAx>
        <c:axId val="1187605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762112"/>
        <c:crosses val="autoZero"/>
        <c:auto val="1"/>
        <c:lblAlgn val="ctr"/>
        <c:lblOffset val="100"/>
      </c:catAx>
      <c:valAx>
        <c:axId val="118762112"/>
        <c:scaling>
          <c:orientation val="minMax"/>
        </c:scaling>
        <c:delete val="1"/>
        <c:axPos val="b"/>
        <c:numFmt formatCode="General" sourceLinked="1"/>
        <c:tickLblPos val="none"/>
        <c:crossAx val="1187605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533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806400"/>
        <c:axId val="118807936"/>
      </c:barChart>
      <c:catAx>
        <c:axId val="118806400"/>
        <c:scaling>
          <c:orientation val="minMax"/>
        </c:scaling>
        <c:axPos val="l"/>
        <c:numFmt formatCode="General" sourceLinked="1"/>
        <c:tickLblPos val="nextTo"/>
        <c:crossAx val="118807936"/>
        <c:crosses val="autoZero"/>
        <c:auto val="1"/>
        <c:lblAlgn val="ctr"/>
        <c:lblOffset val="100"/>
      </c:catAx>
      <c:valAx>
        <c:axId val="118807936"/>
        <c:scaling>
          <c:orientation val="minMax"/>
        </c:scaling>
        <c:axPos val="b"/>
        <c:majorGridlines/>
        <c:numFmt formatCode="General" sourceLinked="1"/>
        <c:tickLblPos val="nextTo"/>
        <c:crossAx val="11880640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.47383868356190928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/>
                      <a:t>2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4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3">
                  <c:v>«Из-за присутствия рядом полиции» </c:v>
                </c:pt>
                <c:pt idx="4">
                  <c:v>«Ужесточение наказаний (увеличение штрафа)»</c:v>
                </c:pt>
                <c:pt idx="5">
                  <c:v>« Из-за страха перед возможной травмой или гибелью»</c:v>
                </c:pt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3" formatCode="0.00%">
                  <c:v>0.11</c:v>
                </c:pt>
                <c:pt idx="4" formatCode="0.00%">
                  <c:v>0.13</c:v>
                </c:pt>
                <c:pt idx="5" formatCode="0.00%">
                  <c:v>0.16</c:v>
                </c:pt>
                <c:pt idx="6" formatCode="0">
                  <c:v>0.2</c:v>
                </c:pt>
              </c:numCache>
            </c:numRef>
          </c:val>
        </c:ser>
        <c:axId val="118852224"/>
        <c:axId val="118862208"/>
      </c:barChart>
      <c:catAx>
        <c:axId val="11885222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862208"/>
        <c:crosses val="autoZero"/>
        <c:auto val="1"/>
        <c:lblAlgn val="ctr"/>
        <c:lblOffset val="100"/>
      </c:catAx>
      <c:valAx>
        <c:axId val="118862208"/>
        <c:scaling>
          <c:orientation val="minMax"/>
        </c:scaling>
        <c:delete val="1"/>
        <c:axPos val="b"/>
        <c:numFmt formatCode="General" sourceLinked="1"/>
        <c:tickLblPos val="none"/>
        <c:crossAx val="1188522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88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8898048"/>
        <c:axId val="118899840"/>
      </c:barChart>
      <c:catAx>
        <c:axId val="118898048"/>
        <c:scaling>
          <c:orientation val="minMax"/>
        </c:scaling>
        <c:axPos val="l"/>
        <c:numFmt formatCode="General" sourceLinked="1"/>
        <c:tickLblPos val="nextTo"/>
        <c:crossAx val="118899840"/>
        <c:crosses val="autoZero"/>
        <c:auto val="1"/>
        <c:lblAlgn val="ctr"/>
        <c:lblOffset val="100"/>
      </c:catAx>
      <c:valAx>
        <c:axId val="118899840"/>
        <c:scaling>
          <c:orientation val="minMax"/>
        </c:scaling>
        <c:axPos val="b"/>
        <c:majorGridlines/>
        <c:numFmt formatCode="General" sourceLinked="1"/>
        <c:tickLblPos val="nextTo"/>
        <c:crossAx val="1188980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plotArea>
      <c:layout>
        <c:manualLayout>
          <c:layoutTarget val="inner"/>
          <c:xMode val="edge"/>
          <c:yMode val="edge"/>
          <c:x val="0.50803472968024077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/>
                      <a:t>2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1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/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2">
                  <c:v>«Из-за присутствия со мной родителей, родственников или маленьких детей» </c:v>
                </c:pt>
                <c:pt idx="3">
                  <c:v>«Из-за присутствия рядом полиции» </c:v>
                </c:pt>
                <c:pt idx="4">
                  <c:v>«Ужесточение наказаний (увеличение штрафа)»</c:v>
                </c:pt>
                <c:pt idx="5">
                  <c:v>« Из-за страха перед возможной травмой или гибелью»</c:v>
                </c:pt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2" formatCode="0.00%">
                  <c:v>0.05</c:v>
                </c:pt>
                <c:pt idx="3" formatCode="0.00%">
                  <c:v>0.11</c:v>
                </c:pt>
                <c:pt idx="4" formatCode="0.00%">
                  <c:v>0.13</c:v>
                </c:pt>
                <c:pt idx="5" formatCode="0.00%">
                  <c:v>0.16</c:v>
                </c:pt>
                <c:pt idx="6" formatCode="0">
                  <c:v>0.2</c:v>
                </c:pt>
              </c:numCache>
            </c:numRef>
          </c:val>
        </c:ser>
        <c:axId val="118915456"/>
        <c:axId val="118916992"/>
      </c:barChart>
      <c:catAx>
        <c:axId val="1189154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8916992"/>
        <c:crosses val="autoZero"/>
        <c:auto val="1"/>
        <c:lblAlgn val="ctr"/>
        <c:lblOffset val="100"/>
      </c:catAx>
      <c:valAx>
        <c:axId val="118916992"/>
        <c:scaling>
          <c:orientation val="minMax"/>
        </c:scaling>
        <c:delete val="1"/>
        <c:axPos val="b"/>
        <c:numFmt formatCode="General" sourceLinked="1"/>
        <c:tickLblPos val="none"/>
        <c:crossAx val="1189154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444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9030912"/>
        <c:axId val="119032448"/>
      </c:barChart>
      <c:catAx>
        <c:axId val="119030912"/>
        <c:scaling>
          <c:orientation val="minMax"/>
        </c:scaling>
        <c:axPos val="l"/>
        <c:numFmt formatCode="General" sourceLinked="1"/>
        <c:tickLblPos val="nextTo"/>
        <c:crossAx val="119032448"/>
        <c:crosses val="autoZero"/>
        <c:auto val="1"/>
        <c:lblAlgn val="ctr"/>
        <c:lblOffset val="100"/>
      </c:catAx>
      <c:valAx>
        <c:axId val="119032448"/>
        <c:scaling>
          <c:orientation val="minMax"/>
        </c:scaling>
        <c:axPos val="b"/>
        <c:majorGridlines/>
        <c:numFmt formatCode="General" sourceLinked="1"/>
        <c:tickLblPos val="nextTo"/>
        <c:crossAx val="11903091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>
        <c:manualLayout>
          <c:layoutTarget val="inner"/>
          <c:xMode val="edge"/>
          <c:yMode val="edge"/>
          <c:x val="0.49990214564636881"/>
          <c:y val="0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sz="2500" b="1" i="0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sz="2500" b="1" i="0" baseline="0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sz="2500" b="1" i="0" baseline="0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92264645503E-2"/>
                  <c:y val="-2.183927813195799E-4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sz="2500" b="1" i="0" baseline="0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ru-RU" sz="2500" b="1" i="0" baseline="0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3.8013523188781491E-2"/>
                  <c:y val="-1.2080088513757232E-2"/>
                </c:manualLayout>
              </c:layout>
              <c:tx>
                <c:rich>
                  <a:bodyPr/>
                  <a:lstStyle/>
                  <a:p>
                    <a:r>
                      <a:rPr lang="ru-RU" sz="2500" b="1" i="0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ru-RU" sz="2500" b="1" i="0" baseline="0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68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1">
                  <c:v>«Если буду лучше знать правила» </c:v>
                </c:pt>
                <c:pt idx="2">
                  <c:v>«Из-за присутствия со мной родителей, родственников или маленьких детей» </c:v>
                </c:pt>
                <c:pt idx="3">
                  <c:v>«Из-за присутствия рядом полиции» </c:v>
                </c:pt>
                <c:pt idx="4">
                  <c:v>«Ужесточение наказаний (увеличение штрафа)»</c:v>
                </c:pt>
                <c:pt idx="5">
                  <c:v>« Из-за страха перед возможной травмой или гибелью»</c:v>
                </c:pt>
                <c:pt idx="6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Лист1!$B$3:$B$9</c:f>
              <c:numCache>
                <c:formatCode>0.00%</c:formatCode>
                <c:ptCount val="7"/>
                <c:pt idx="1">
                  <c:v>0.05</c:v>
                </c:pt>
                <c:pt idx="2">
                  <c:v>0.05</c:v>
                </c:pt>
                <c:pt idx="3">
                  <c:v>0.11</c:v>
                </c:pt>
                <c:pt idx="4">
                  <c:v>0.13</c:v>
                </c:pt>
                <c:pt idx="5">
                  <c:v>0.16</c:v>
                </c:pt>
                <c:pt idx="6" formatCode="0">
                  <c:v>0.2</c:v>
                </c:pt>
              </c:numCache>
            </c:numRef>
          </c:val>
        </c:ser>
        <c:axId val="119060352"/>
        <c:axId val="119061888"/>
      </c:barChart>
      <c:catAx>
        <c:axId val="1190603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19061888"/>
        <c:crosses val="autoZero"/>
        <c:auto val="1"/>
        <c:lblAlgn val="ctr"/>
        <c:lblOffset val="100"/>
      </c:catAx>
      <c:valAx>
        <c:axId val="119061888"/>
        <c:scaling>
          <c:orientation val="minMax"/>
        </c:scaling>
        <c:delete val="1"/>
        <c:axPos val="b"/>
        <c:numFmt formatCode="General" sourceLinked="1"/>
        <c:tickLblPos val="none"/>
        <c:crossAx val="1190603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600" b="1" i="0" baseline="0">
          <a:solidFill>
            <a:schemeClr val="tx2">
              <a:lumMod val="75000"/>
            </a:schemeClr>
          </a:solidFill>
        </a:defRPr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0372217361718682"/>
          <c:y val="5.175362679721425E-2"/>
          <c:w val="0.59517889211217156"/>
          <c:h val="0.939393939393939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8.2559339525284207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8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4.17621755613881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1.8575851393188913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500" b="1" i="0" baseline="0" dirty="0" smtClean="0"/>
                      <a:t>20%</a:t>
                    </a:r>
                    <a:endParaRPr lang="en-US" sz="1500" b="1" i="0" baseline="0" dirty="0"/>
                  </a:p>
                </c:rich>
              </c:tx>
              <c:showVal val="1"/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500" b="1" i="0" baseline="0">
                    <a:latin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3">
                  <c:v>«Совесть(принципы)»</c:v>
                </c:pt>
                <c:pt idx="4">
                  <c:v>«Если буду лучше знать правила» </c:v>
                </c:pt>
                <c:pt idx="5">
                  <c:v>«Из-за присутствия со мной родителей, родственников или маленьких детей» </c:v>
                </c:pt>
                <c:pt idx="6">
                  <c:v>«Из-за присутствия рядом полиции» </c:v>
                </c:pt>
                <c:pt idx="7">
                  <c:v>«Ужесточение наказаний (увеличение штрафа)»</c:v>
                </c:pt>
                <c:pt idx="8">
                  <c:v>« Из-за страха перед возможной травмой или гибелью»</c:v>
                </c:pt>
                <c:pt idx="9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3" formatCode="0%">
                  <c:v>0.05</c:v>
                </c:pt>
                <c:pt idx="4" formatCode="0%">
                  <c:v>0.05</c:v>
                </c:pt>
                <c:pt idx="5" formatCode="0%">
                  <c:v>0.05</c:v>
                </c:pt>
                <c:pt idx="6" formatCode="0%">
                  <c:v>0.11</c:v>
                </c:pt>
                <c:pt idx="7" formatCode="0%">
                  <c:v>0.13</c:v>
                </c:pt>
                <c:pt idx="8" formatCode="0%">
                  <c:v>0.16</c:v>
                </c:pt>
                <c:pt idx="9" formatCode="0">
                  <c:v>0.2</c:v>
                </c:pt>
              </c:numCache>
            </c:numRef>
          </c:val>
        </c:ser>
        <c:axId val="119225344"/>
        <c:axId val="119227136"/>
      </c:barChart>
      <c:catAx>
        <c:axId val="1192253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1" i="0" baseline="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pPr>
            <a:endParaRPr lang="ru-RU"/>
          </a:p>
        </c:txPr>
        <c:crossAx val="119227136"/>
        <c:crosses val="autoZero"/>
        <c:auto val="1"/>
        <c:lblAlgn val="ctr"/>
        <c:lblOffset val="100"/>
      </c:catAx>
      <c:valAx>
        <c:axId val="119227136"/>
        <c:scaling>
          <c:orientation val="minMax"/>
        </c:scaling>
        <c:delete val="1"/>
        <c:axPos val="b"/>
        <c:numFmt formatCode="General" sourceLinked="1"/>
        <c:tickLblPos val="none"/>
        <c:crossAx val="119225344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0372217361718682"/>
          <c:y val="4.8947594136319723E-2"/>
          <c:w val="0.5951788921121719"/>
          <c:h val="0.939393939393939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3.6033707592106647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i="0" baseline="0" dirty="0" smtClean="0"/>
                      <a:t>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8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1</a:t>
                    </a:r>
                    <a:r>
                      <a:rPr lang="en-US" dirty="0" smtClean="0"/>
                      <a:t>1%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1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>
                <c:manualLayout>
                  <c:x val="-4.17621755613881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1</a:t>
                    </a:r>
                    <a:r>
                      <a:rPr lang="en-US" dirty="0" smtClean="0"/>
                      <a:t>6%</a:t>
                    </a:r>
                    <a:endParaRPr lang="en-US" dirty="0"/>
                  </a:p>
                </c:rich>
              </c:tx>
              <c:showVal val="1"/>
            </c:dLbl>
            <c:dLbl>
              <c:idx val="9"/>
              <c:layout>
                <c:manualLayout>
                  <c:x val="-1.8575851393188923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/>
                      <a:t>20</a:t>
                    </a:r>
                    <a:r>
                      <a:rPr lang="en-US" sz="1500" b="1" i="0" baseline="0" dirty="0" smtClean="0"/>
                      <a:t>%</a:t>
                    </a:r>
                    <a:endParaRPr lang="en-US" sz="1500" b="1" i="0" baseline="0" dirty="0"/>
                  </a:p>
                </c:rich>
              </c:tx>
              <c:showVal val="1"/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2">
                  <c:v>«Ничего не может повлиять»</c:v>
                </c:pt>
                <c:pt idx="3">
                  <c:v>«Совесть(принципы)»</c:v>
                </c:pt>
                <c:pt idx="4">
                  <c:v>«Если буду лучше знать правила» </c:v>
                </c:pt>
                <c:pt idx="5">
                  <c:v>«Из-за присутствия со мной родителей, родственников или маленьких детей» </c:v>
                </c:pt>
                <c:pt idx="6">
                  <c:v>«Из-за присутствия рядом полиции» </c:v>
                </c:pt>
                <c:pt idx="7">
                  <c:v>«Ужесточение наказаний (увеличение штрафа)»</c:v>
                </c:pt>
                <c:pt idx="8">
                  <c:v>« Из-за страха перед возможной травмой или гибелью»</c:v>
                </c:pt>
                <c:pt idx="9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2" formatCode="0%">
                  <c:v>0.05</c:v>
                </c:pt>
                <c:pt idx="3" formatCode="0%">
                  <c:v>0.05</c:v>
                </c:pt>
                <c:pt idx="4" formatCode="0%">
                  <c:v>0.05</c:v>
                </c:pt>
                <c:pt idx="5" formatCode="0%">
                  <c:v>0.05</c:v>
                </c:pt>
                <c:pt idx="6" formatCode="0%">
                  <c:v>0.11</c:v>
                </c:pt>
                <c:pt idx="7" formatCode="0%">
                  <c:v>0.13</c:v>
                </c:pt>
                <c:pt idx="8" formatCode="0%">
                  <c:v>0.16</c:v>
                </c:pt>
                <c:pt idx="9" formatCode="0">
                  <c:v>0.2</c:v>
                </c:pt>
              </c:numCache>
            </c:numRef>
          </c:val>
        </c:ser>
        <c:axId val="119193984"/>
        <c:axId val="119195520"/>
      </c:barChart>
      <c:catAx>
        <c:axId val="11919398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19195520"/>
        <c:crosses val="autoZero"/>
        <c:auto val="1"/>
        <c:lblAlgn val="ctr"/>
        <c:lblOffset val="100"/>
      </c:catAx>
      <c:valAx>
        <c:axId val="119195520"/>
        <c:scaling>
          <c:orientation val="minMax"/>
        </c:scaling>
        <c:delete val="1"/>
        <c:axPos val="b"/>
        <c:numFmt formatCode="General" sourceLinked="1"/>
        <c:tickLblPos val="none"/>
        <c:crossAx val="1191939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50" b="1" baseline="0"/>
      </a:pPr>
      <a:endParaRPr lang="ru-RU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0372217361718682"/>
          <c:y val="3.2111398170952828E-2"/>
          <c:w val="0.59517889211217212"/>
          <c:h val="0.9393939393939394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3.6033707592106674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80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-4.127966976264176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1%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3%</a:t>
                    </a:r>
                  </a:p>
                </c:rich>
              </c:tx>
              <c:showVal val="1"/>
            </c:dLbl>
            <c:dLbl>
              <c:idx val="8"/>
              <c:layout>
                <c:manualLayout>
                  <c:x val="-4.176217556138815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tx1"/>
                        </a:solidFill>
                      </a:rPr>
                      <a:t>1</a:t>
                    </a:r>
                    <a:r>
                      <a:rPr lang="en-US"/>
                      <a:t>6%</a:t>
                    </a:r>
                  </a:p>
                </c:rich>
              </c:tx>
              <c:showVal val="1"/>
            </c:dLbl>
            <c:dLbl>
              <c:idx val="9"/>
              <c:layout>
                <c:manualLayout>
                  <c:x val="-1.857585139318893E-2"/>
                  <c:y val="-5.0505050505050475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baseline="0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sz="1800" b="1" i="0" baseline="0" dirty="0" smtClean="0"/>
                      <a:t>0%</a:t>
                    </a:r>
                    <a:endParaRPr lang="en-US" sz="1800" b="1" i="0" baseline="0" dirty="0"/>
                  </a:p>
                </c:rich>
              </c:tx>
              <c:showVal val="1"/>
            </c:dLbl>
            <c:numFmt formatCode="0.0%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1">
                  <c:v>«Улучшение  дорожной инфраструктуры» </c:v>
                </c:pt>
                <c:pt idx="2">
                  <c:v>«Ничего не может повлиять»</c:v>
                </c:pt>
                <c:pt idx="3">
                  <c:v>«Совесть(принципы)»</c:v>
                </c:pt>
                <c:pt idx="4">
                  <c:v>«Если буду лучше знать правила» </c:v>
                </c:pt>
                <c:pt idx="5">
                  <c:v>«Из-за присутствия со мной родителей, родственников или маленьких детей» </c:v>
                </c:pt>
                <c:pt idx="6">
                  <c:v>«Из-за присутствия рядом полиции» </c:v>
                </c:pt>
                <c:pt idx="7">
                  <c:v>«Ужесточение наказаний (увеличение штрафа)»</c:v>
                </c:pt>
                <c:pt idx="8">
                  <c:v>« Из-за страха перед возможной травмой или гибелью»</c:v>
                </c:pt>
                <c:pt idx="9">
                  <c:v>«Если увидел последствия нарушения правил ( если при мне произошла авария)» 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1">
                  <c:v>2.0000000000000011E-2</c:v>
                </c:pt>
                <c:pt idx="2" formatCode="0%">
                  <c:v>0.05</c:v>
                </c:pt>
                <c:pt idx="3" formatCode="0%">
                  <c:v>0.05</c:v>
                </c:pt>
                <c:pt idx="4" formatCode="0%">
                  <c:v>0.05</c:v>
                </c:pt>
                <c:pt idx="5" formatCode="0%">
                  <c:v>0.05</c:v>
                </c:pt>
                <c:pt idx="6" formatCode="0%">
                  <c:v>0.11</c:v>
                </c:pt>
                <c:pt idx="7" formatCode="0%">
                  <c:v>0.13</c:v>
                </c:pt>
                <c:pt idx="8" formatCode="0%">
                  <c:v>0.16</c:v>
                </c:pt>
                <c:pt idx="9" formatCode="0">
                  <c:v>0.2</c:v>
                </c:pt>
              </c:numCache>
            </c:numRef>
          </c:val>
        </c:ser>
        <c:axId val="119326208"/>
        <c:axId val="119327744"/>
      </c:barChart>
      <c:catAx>
        <c:axId val="1193262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05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19327744"/>
        <c:crosses val="autoZero"/>
        <c:auto val="1"/>
        <c:lblAlgn val="ctr"/>
        <c:lblOffset val="100"/>
      </c:catAx>
      <c:valAx>
        <c:axId val="119327744"/>
        <c:scaling>
          <c:orientation val="minMax"/>
        </c:scaling>
        <c:delete val="1"/>
        <c:axPos val="b"/>
        <c:numFmt formatCode="General" sourceLinked="1"/>
        <c:tickLblPos val="none"/>
        <c:crossAx val="11932620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100" b="1" baseline="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64E-2"/>
          <c:w val="0.91591206219497812"/>
          <c:h val="0.89057523857682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explosion val="2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8192939983964931"/>
                  <c:y val="0.18755850842331084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2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0.6900000000000005</c:v>
                </c:pt>
                <c:pt idx="2">
                  <c:v>9.0000000000000024E-2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4087937805021912E-2"/>
          <c:y val="2.1264217967525388E-2"/>
          <c:w val="0.91591206219497812"/>
          <c:h val="0.8905752385768296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0.18192939983964937"/>
                  <c:y val="0.18755850842331084"/>
                </c:manualLayout>
              </c:layout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endParaRPr lang="en-US" sz="2500" b="1" i="0" baseline="0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40961795665709216"/>
                  <c:y val="6.1321363450009263E-2"/>
                </c:manualLayout>
              </c:layout>
              <c:showVal val="1"/>
            </c:dLbl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0.6900000000000005</c:v>
                </c:pt>
                <c:pt idx="2">
                  <c:v>8.0000000000000043E-2</c:v>
                </c:pt>
                <c:pt idx="3">
                  <c:v>1.0000000000000005E-2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71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5530368"/>
        <c:axId val="115995008"/>
      </c:barChart>
      <c:catAx>
        <c:axId val="115530368"/>
        <c:scaling>
          <c:orientation val="minMax"/>
        </c:scaling>
        <c:axPos val="l"/>
        <c:numFmt formatCode="General" sourceLinked="1"/>
        <c:tickLblPos val="nextTo"/>
        <c:crossAx val="115995008"/>
        <c:crosses val="autoZero"/>
        <c:auto val="1"/>
        <c:lblAlgn val="ctr"/>
        <c:lblOffset val="100"/>
      </c:catAx>
      <c:valAx>
        <c:axId val="115995008"/>
        <c:scaling>
          <c:orientation val="minMax"/>
        </c:scaling>
        <c:axPos val="b"/>
        <c:majorGridlines/>
        <c:numFmt formatCode="General" sourceLinked="1"/>
        <c:tickLblPos val="nextTo"/>
        <c:crossAx val="11553036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49197465713686189"/>
          <c:y val="5.2402853259835742E-3"/>
          <c:w val="0.48107102401673474"/>
          <c:h val="0.94936708860759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1.23839009287925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0959752321981351E-2"/>
                  <c:y val="-5.0505050505050475E-3"/>
                </c:manualLayout>
              </c:layout>
              <c:showVal val="1"/>
            </c:dLbl>
            <c:dLbl>
              <c:idx val="2"/>
              <c:layout>
                <c:manualLayout>
                  <c:x val="-4.23411284115800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-4.3343653250774002E-2"/>
                  <c:y val="-5.0505050505050475E-3"/>
                </c:manualLayout>
              </c:layout>
              <c:showVal val="1"/>
            </c:dLbl>
            <c:dLbl>
              <c:idx val="5"/>
              <c:layout>
                <c:manualLayout>
                  <c:x val="-4.9535603715170302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-4.12796697626418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>
                <c:manualLayout>
                  <c:x val="-4.3343653250774002E-2"/>
                  <c:y val="0"/>
                </c:manualLayout>
              </c:layout>
              <c:showVal val="1"/>
            </c:dLbl>
            <c:dLbl>
              <c:idx val="8"/>
              <c:layout>
                <c:manualLayout>
                  <c:x val="-3.0959752321981424E-2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-1.8575851393188913E-2"/>
                  <c:y val="-5.0505050505050475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 sz="25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Лист1!$A$3:$A$9</c:f>
              <c:strCache>
                <c:ptCount val="7"/>
                <c:pt idx="6">
                  <c:v>«Когда сильно тороплюсь» </c:v>
                </c:pt>
              </c:strCache>
            </c:strRef>
          </c:cat>
          <c:val>
            <c:numRef>
              <c:f>Лист1!$B$3:$B$9</c:f>
              <c:numCache>
                <c:formatCode>General</c:formatCode>
                <c:ptCount val="7"/>
                <c:pt idx="6" formatCode="0">
                  <c:v>0.28000000000000008</c:v>
                </c:pt>
              </c:numCache>
            </c:numRef>
          </c:val>
        </c:ser>
        <c:axId val="116464256"/>
        <c:axId val="116498816"/>
      </c:barChart>
      <c:catAx>
        <c:axId val="11646425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500" b="1" i="0" baseline="0">
                <a:solidFill>
                  <a:schemeClr val="tx1"/>
                </a:solidFill>
              </a:defRPr>
            </a:pPr>
            <a:endParaRPr lang="ru-RU"/>
          </a:p>
        </c:txPr>
        <c:crossAx val="116498816"/>
        <c:crosses val="autoZero"/>
        <c:auto val="1"/>
        <c:lblAlgn val="ctr"/>
        <c:lblOffset val="100"/>
      </c:catAx>
      <c:valAx>
        <c:axId val="116498816"/>
        <c:scaling>
          <c:orientation val="minMax"/>
        </c:scaling>
        <c:delete val="1"/>
        <c:axPos val="b"/>
        <c:numFmt formatCode="General" sourceLinked="1"/>
        <c:tickLblPos val="none"/>
        <c:crossAx val="116464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3.4260474385146303E-2"/>
          <c:y val="0.88670632084265666"/>
          <c:w val="9.9255127831244048E-3"/>
          <c:h val="1.2552466734703812E-2"/>
        </c:manualLayout>
      </c:layout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28%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Лист1!$B$3:$B$5</c:f>
              <c:numCache>
                <c:formatCode>General</c:formatCode>
                <c:ptCount val="3"/>
              </c:numCache>
            </c:numRef>
          </c:val>
        </c:ser>
        <c:overlap val="100"/>
        <c:axId val="116338048"/>
        <c:axId val="116425856"/>
      </c:barChart>
      <c:catAx>
        <c:axId val="116338048"/>
        <c:scaling>
          <c:orientation val="minMax"/>
        </c:scaling>
        <c:axPos val="l"/>
        <c:numFmt formatCode="General" sourceLinked="1"/>
        <c:tickLblPos val="nextTo"/>
        <c:crossAx val="116425856"/>
        <c:crosses val="autoZero"/>
        <c:auto val="1"/>
        <c:lblAlgn val="ctr"/>
        <c:lblOffset val="100"/>
      </c:catAx>
      <c:valAx>
        <c:axId val="116425856"/>
        <c:scaling>
          <c:orientation val="minMax"/>
        </c:scaling>
        <c:axPos val="b"/>
        <c:majorGridlines/>
        <c:numFmt formatCode="General" sourceLinked="1"/>
        <c:tickLblPos val="nextTo"/>
        <c:crossAx val="116338048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0.41176</cdr:x>
      <cdr:y>0.63636</cdr:y>
    </cdr:from>
    <cdr:to>
      <cdr:x>0.62847</cdr:x>
      <cdr:y>0.77273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016223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500" b="1" dirty="0" smtClean="0"/>
            <a:t>36%</a:t>
          </a:r>
          <a:endParaRPr lang="ru-RU" sz="2500" b="1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0.78082</cdr:y>
    </cdr:from>
    <cdr:to>
      <cdr:x>0.80556</cdr:x>
      <cdr:y>0.89737</cdr:y>
    </cdr:to>
    <cdr:sp macro="" textlink="">
      <cdr:nvSpPr>
        <cdr:cNvPr id="7" name="Овальная выноска 6"/>
        <cdr:cNvSpPr/>
      </cdr:nvSpPr>
      <cdr:spPr>
        <a:xfrm xmlns:a="http://schemas.openxmlformats.org/drawingml/2006/main">
          <a:off x="576064" y="4104456"/>
          <a:ext cx="5688632" cy="612648"/>
        </a:xfrm>
        <a:prstGeom xmlns:a="http://schemas.openxmlformats.org/drawingml/2006/main" prst="wedgeEllipseCallou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+mn-lt"/>
              <a:ea typeface="+mn-ea"/>
              <a:cs typeface="+mn-cs"/>
            </a:rPr>
            <a:t>«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0.31481</cdr:x>
      <cdr:y>0.23288</cdr:y>
    </cdr:from>
    <cdr:to>
      <cdr:x>0.93519</cdr:x>
      <cdr:y>0.36986</cdr:y>
    </cdr:to>
    <cdr:sp macro="" textlink="">
      <cdr:nvSpPr>
        <cdr:cNvPr id="9" name="Овальная выноска 8"/>
        <cdr:cNvSpPr/>
      </cdr:nvSpPr>
      <cdr:spPr>
        <a:xfrm xmlns:a="http://schemas.openxmlformats.org/drawingml/2006/main">
          <a:off x="2448272" y="1224136"/>
          <a:ext cx="4824536" cy="720080"/>
        </a:xfrm>
        <a:prstGeom xmlns:a="http://schemas.openxmlformats.org/drawingml/2006/main" prst="wedgeEllipseCallou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«Любая трагедия, либо со мной, либо со знакомыми»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0.03704</cdr:x>
      <cdr:y>0.38356</cdr:y>
    </cdr:from>
    <cdr:to>
      <cdr:x>0.77499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8032" y="2016224"/>
          <a:ext cx="5738936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0.49315</cdr:y>
    </cdr:from>
    <cdr:to>
      <cdr:x>0.78704</cdr:x>
      <cdr:y>0.71233</cdr:y>
    </cdr:to>
    <cdr:sp macro="" textlink="">
      <cdr:nvSpPr>
        <cdr:cNvPr id="16" name="Овальная выноска 15"/>
        <cdr:cNvSpPr/>
      </cdr:nvSpPr>
      <cdr:spPr>
        <a:xfrm xmlns:a="http://schemas.openxmlformats.org/drawingml/2006/main">
          <a:off x="576064" y="2592288"/>
          <a:ext cx="5544616" cy="1152128"/>
        </a:xfrm>
        <a:prstGeom xmlns:a="http://schemas.openxmlformats.org/drawingml/2006/main" prst="wedgeEllipseCallou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«Начала соблюдать правила после того,</a:t>
          </a:r>
        </a:p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как на моих глазах машина сбила подругу, </a:t>
          </a:r>
        </a:p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когда мы переходили в неположенном месте</a:t>
          </a:r>
          <a:r>
            <a:rPr lang="ru-RU" sz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»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dirty="0" smtClean="0">
              <a:latin typeface="+mn-lt"/>
              <a:ea typeface="+mn-ea"/>
              <a:cs typeface="+mn-cs"/>
            </a:rPr>
            <a:t> </a:t>
          </a:r>
          <a:r>
            <a:rPr lang="ru-RU" sz="1500" b="1" dirty="0">
              <a:latin typeface="+mn-lt"/>
              <a:ea typeface="+mn-ea"/>
              <a:cs typeface="+mn-cs"/>
            </a:rPr>
            <a:t>«</a:t>
          </a:r>
          <a:r>
            <a:rPr lang="ru-RU" sz="1200" b="1" dirty="0">
              <a:latin typeface="+mn-lt"/>
              <a:ea typeface="+mn-ea"/>
              <a:cs typeface="+mn-cs"/>
            </a:rPr>
            <a:t>Если меня собьет машина, но этого не произойдет, я – </a:t>
          </a:r>
          <a:r>
            <a:rPr lang="ru-RU" sz="1200" b="1" dirty="0" err="1">
              <a:latin typeface="+mn-lt"/>
              <a:ea typeface="+mn-ea"/>
              <a:cs typeface="+mn-cs"/>
            </a:rPr>
            <a:t>богх</a:t>
          </a:r>
          <a:r>
            <a:rPr lang="ru-RU" sz="1200" b="1" dirty="0" smtClean="0">
              <a:latin typeface="+mn-lt"/>
              <a:ea typeface="+mn-ea"/>
              <a:cs typeface="+mn-cs"/>
            </a:rPr>
            <a:t>!!»</a:t>
          </a:r>
          <a:endParaRPr lang="ru-RU" sz="1200" b="1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0.05556</cdr:x>
      <cdr:y>0.63014</cdr:y>
    </cdr:from>
    <cdr:to>
      <cdr:x>0.78705</cdr:x>
      <cdr:y>0.78082</cdr:y>
    </cdr:to>
    <cdr:sp macro="" textlink="">
      <cdr:nvSpPr>
        <cdr:cNvPr id="7" name="Овальная выноска 6"/>
        <cdr:cNvSpPr/>
      </cdr:nvSpPr>
      <cdr:spPr>
        <a:xfrm xmlns:a="http://schemas.openxmlformats.org/drawingml/2006/main">
          <a:off x="432048" y="3312368"/>
          <a:ext cx="5688699" cy="792088"/>
        </a:xfrm>
        <a:prstGeom xmlns:a="http://schemas.openxmlformats.org/drawingml/2006/main" prst="wedgeEllipseCallou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«Соблюдаю по возможности, т.к. может случиться непредвиденное»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500" b="1" dirty="0"/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0.03704</cdr:x>
      <cdr:y>0.38356</cdr:y>
    </cdr:from>
    <cdr:to>
      <cdr:x>0.77499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8032" y="2016224"/>
          <a:ext cx="5738936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0.41096</cdr:y>
    </cdr:from>
    <cdr:to>
      <cdr:x>0.94445</cdr:x>
      <cdr:y>0.53425</cdr:y>
    </cdr:to>
    <cdr:sp macro="" textlink="">
      <cdr:nvSpPr>
        <cdr:cNvPr id="16" name="Овальная выноска 15"/>
        <cdr:cNvSpPr/>
      </cdr:nvSpPr>
      <cdr:spPr>
        <a:xfrm xmlns:a="http://schemas.openxmlformats.org/drawingml/2006/main">
          <a:off x="1800200" y="2160240"/>
          <a:ext cx="5544671" cy="648072"/>
        </a:xfrm>
        <a:prstGeom xmlns:a="http://schemas.openxmlformats.org/drawingml/2006/main" prst="wedgeEllipseCallout">
          <a:avLst>
            <a:gd name="adj1" fmla="val -17099"/>
            <a:gd name="adj2" fmla="val -8629"/>
          </a:avLst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«Я боюсь за себя, потому что меня могут сбить»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0.12963</cdr:x>
      <cdr:y>0.53425</cdr:y>
    </cdr:from>
    <cdr:to>
      <cdr:x>0.86112</cdr:x>
      <cdr:y>0.68493</cdr:y>
    </cdr:to>
    <cdr:sp macro="" textlink="">
      <cdr:nvSpPr>
        <cdr:cNvPr id="7" name="Овальная выноска 6"/>
        <cdr:cNvSpPr/>
      </cdr:nvSpPr>
      <cdr:spPr>
        <a:xfrm xmlns:a="http://schemas.openxmlformats.org/drawingml/2006/main">
          <a:off x="1008112" y="2808312"/>
          <a:ext cx="5688698" cy="792062"/>
        </a:xfrm>
        <a:prstGeom xmlns:a="http://schemas.openxmlformats.org/drawingml/2006/main" prst="wedgeEllipseCallout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ru-RU" sz="12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« Только когда меня остановит ДПС и возьмет штраф»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500" b="1" dirty="0"/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0.03704</cdr:x>
      <cdr:y>0.38356</cdr:y>
    </cdr:from>
    <cdr:to>
      <cdr:x>0.77499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8032" y="2016224"/>
          <a:ext cx="5738936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500" b="1" dirty="0"/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0.03704</cdr:x>
      <cdr:y>0.38356</cdr:y>
    </cdr:from>
    <cdr:to>
      <cdr:x>0.77499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8032" y="2016224"/>
          <a:ext cx="5738936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500" b="1" dirty="0"/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0.03704</cdr:x>
      <cdr:y>0.38356</cdr:y>
    </cdr:from>
    <cdr:to>
      <cdr:x>0.77499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8032" y="2016224"/>
          <a:ext cx="5738936" cy="13464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0.43519</cdr:x>
      <cdr:y>0.43836</cdr:y>
    </cdr:from>
    <cdr:to>
      <cdr:x>0.55276</cdr:x>
      <cdr:y>0.61231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84376" y="23042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0.37037</cdr:x>
      <cdr:y>0.28767</cdr:y>
    </cdr:from>
    <cdr:to>
      <cdr:x>0.87037</cdr:x>
      <cdr:y>0.43423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880320" y="1512168"/>
          <a:ext cx="3888432" cy="7703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500" b="1" dirty="0"/>
        </a:p>
      </cdr:txBody>
    </cdr:sp>
  </cdr:relSizeAnchor>
  <cdr:relSizeAnchor xmlns:cdr="http://schemas.openxmlformats.org/drawingml/2006/chartDrawing">
    <cdr:from>
      <cdr:x>0.14815</cdr:x>
      <cdr:y>0.42466</cdr:y>
    </cdr:from>
    <cdr:to>
      <cdr:x>0.26573</cdr:x>
      <cdr:y>0.59861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15212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0.0463</cdr:x>
      <cdr:y>0.38356</cdr:y>
    </cdr:from>
    <cdr:to>
      <cdr:x>0.78425</cdr:x>
      <cdr:y>0.63971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0040" y="2016224"/>
          <a:ext cx="5738937" cy="1346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0.25926</cdr:x>
      <cdr:y>0.45205</cdr:y>
    </cdr:from>
    <cdr:to>
      <cdr:x>0.37684</cdr:x>
      <cdr:y>0.62601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16224" y="23762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0.23148</cdr:x>
      <cdr:y>0.45205</cdr:y>
    </cdr:from>
    <cdr:to>
      <cdr:x>0.25524</cdr:x>
      <cdr:y>0.50182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2376264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0.50926</cdr:x>
      <cdr:y>0.82605</cdr:y>
    </cdr:from>
    <cdr:to>
      <cdr:x>0.62684</cdr:x>
      <cdr:y>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3960440" y="44644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0.07407</cdr:x>
      <cdr:y>0.80822</cdr:y>
    </cdr:from>
    <cdr:to>
      <cdr:x>0.89815</cdr:x>
      <cdr:y>0.94521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6064" y="4248472"/>
          <a:ext cx="6408712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0.41176</cdr:x>
      <cdr:y>0.63636</cdr:y>
    </cdr:from>
    <cdr:to>
      <cdr:x>0.62847</cdr:x>
      <cdr:y>0.77273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016223"/>
          <a:ext cx="72008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500" b="1" dirty="0" smtClean="0"/>
            <a:t>36%</a:t>
          </a:r>
          <a:endParaRPr lang="ru-RU" sz="2500" b="1" dirty="0"/>
        </a:p>
      </cdr:txBody>
    </cdr:sp>
  </cdr:relSizeAnchor>
  <cdr:relSizeAnchor xmlns:cdr="http://schemas.openxmlformats.org/drawingml/2006/chartDrawing">
    <cdr:from>
      <cdr:x>0.49844</cdr:x>
      <cdr:y>0.09091</cdr:y>
    </cdr:from>
    <cdr:to>
      <cdr:x>0.67182</cdr:x>
      <cdr:y>0.25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6184" y="288031"/>
          <a:ext cx="576064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0.28173</cdr:x>
      <cdr:y>0.59001</cdr:y>
    </cdr:from>
    <cdr:to>
      <cdr:x>0.54179</cdr:x>
      <cdr:y>0.87867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2016224"/>
          <a:ext cx="864096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solidFill>
                <a:schemeClr val="tx1"/>
              </a:solidFill>
            </a:rPr>
            <a:t>69%</a:t>
          </a:r>
          <a:endParaRPr lang="ru-RU" sz="2500" b="1" dirty="0">
            <a:solidFill>
              <a:schemeClr val="tx1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0.28173</cdr:x>
      <cdr:y>0.59001</cdr:y>
    </cdr:from>
    <cdr:to>
      <cdr:x>0.54179</cdr:x>
      <cdr:y>0.87867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36104" y="2016224"/>
          <a:ext cx="864096" cy="986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500" b="1" dirty="0" smtClean="0">
              <a:solidFill>
                <a:schemeClr val="tx1"/>
              </a:solidFill>
            </a:rPr>
            <a:t>69%</a:t>
          </a:r>
          <a:endParaRPr lang="ru-RU" sz="2500" b="1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0.19444</cdr:x>
      <cdr:y>0.17808</cdr:y>
    </cdr:from>
    <cdr:to>
      <cdr:x>0.31202</cdr:x>
      <cdr:y>0.35204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ED4AA-A891-4996-B6C7-B4ED34A00D9E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EE3B6-9C3C-4367-8582-C9472BBAD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EE3B6-9C3C-4367-8582-C9472BBADB6C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3000"/>
            <a:lum/>
          </a:blip>
          <a:srcRect/>
          <a:stretch>
            <a:fillRect l="-31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21BF4-C988-4C96-99C6-7902E0F43872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4620-FE2E-43EE-A380-BFB610E9F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Проблема соблюдения ярославскими школьниками правил дорожного движения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/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3000" dirty="0" smtClean="0"/>
              <a:t>социологический опрос </a:t>
            </a:r>
            <a:br>
              <a:rPr lang="ru-RU" sz="3000" dirty="0" smtClean="0"/>
            </a:br>
            <a:r>
              <a:rPr lang="ru-RU" sz="3000" dirty="0"/>
              <a:t>а</a:t>
            </a:r>
            <a:r>
              <a:rPr lang="ru-RU" sz="3000" dirty="0" smtClean="0"/>
              <a:t>прель-май 2015 г</a:t>
            </a:r>
            <a:endParaRPr lang="ru-RU" sz="3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lum bright="-36000"/>
          </a:blip>
          <a:srcRect/>
          <a:stretch>
            <a:fillRect/>
          </a:stretch>
        </p:blipFill>
        <p:spPr bwMode="auto">
          <a:xfrm>
            <a:off x="2771800" y="116632"/>
            <a:ext cx="1008112" cy="10288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851920" y="404664"/>
            <a:ext cx="30433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Городской Центр ПМСС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11560" y="1340768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39552" y="160141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1569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Характеристики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выборки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Man-and-woman-icon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060848"/>
            <a:ext cx="2088232" cy="2088232"/>
          </a:xfrm>
        </p:spPr>
      </p:pic>
      <p:sp>
        <p:nvSpPr>
          <p:cNvPr id="5" name="Прямоугольник 4"/>
          <p:cNvSpPr/>
          <p:nvPr/>
        </p:nvSpPr>
        <p:spPr>
          <a:xfrm>
            <a:off x="899592" y="4293096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52%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293096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48% </a:t>
            </a:r>
          </a:p>
        </p:txBody>
      </p:sp>
      <p:sp>
        <p:nvSpPr>
          <p:cNvPr id="2050" name="Стрелка вправо 2"/>
          <p:cNvSpPr>
            <a:spLocks noChangeArrowheads="1"/>
          </p:cNvSpPr>
          <p:nvPr/>
        </p:nvSpPr>
        <p:spPr bwMode="auto">
          <a:xfrm>
            <a:off x="2843808" y="2852936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91880" y="2420888"/>
          <a:ext cx="3096344" cy="1512168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232248"/>
                <a:gridCol w="864096"/>
              </a:tblGrid>
              <a:tr h="378042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31%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51" name="Правая фигурная скобка 3"/>
          <p:cNvSpPr>
            <a:spLocks/>
          </p:cNvSpPr>
          <p:nvPr/>
        </p:nvSpPr>
        <p:spPr bwMode="auto">
          <a:xfrm>
            <a:off x="6804248" y="2060848"/>
            <a:ext cx="266700" cy="2016224"/>
          </a:xfrm>
          <a:prstGeom prst="rightBrace">
            <a:avLst>
              <a:gd name="adj1" fmla="val 8337"/>
              <a:gd name="adj2" fmla="val 50000"/>
            </a:avLst>
          </a:prstGeom>
          <a:noFill/>
          <a:ln w="73025" cmpd="sng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36296" y="2852936"/>
            <a:ext cx="1711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300 человек</a:t>
            </a:r>
          </a:p>
          <a:p>
            <a:r>
              <a:rPr lang="ru-RU" b="1" dirty="0"/>
              <a:t>о</a:t>
            </a:r>
            <a:r>
              <a:rPr lang="ru-RU" b="1" dirty="0" smtClean="0"/>
              <a:t>т 11 до 17 лет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Вспомните, когда вы в последний раз нарушали правила дорожного движения. По какой причине это произошло?»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1484784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1484784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1484784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1484784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755576" y="1484784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827584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«Хорошо ли вы знаете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2"/>
          <a:ext cx="3322712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16216" y="2564904"/>
            <a:ext cx="216024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Знаю</a:t>
            </a:r>
            <a:r>
              <a:rPr lang="ru-RU" sz="2500" b="1" dirty="0" smtClean="0">
                <a:solidFill>
                  <a:srgbClr val="002060"/>
                </a:solidFill>
              </a:rPr>
              <a:t> </a:t>
            </a:r>
            <a:r>
              <a:rPr lang="ru-RU" sz="2500" b="1" dirty="0" smtClean="0"/>
              <a:t>хорошо</a:t>
            </a:r>
            <a:endParaRPr lang="ru-RU" sz="2500" b="1" dirty="0"/>
          </a:p>
        </p:txBody>
      </p:sp>
      <p:pic>
        <p:nvPicPr>
          <p:cNvPr id="11" name="Содержимое 3" descr="Man-and-woman-ic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797152"/>
            <a:ext cx="1584176" cy="14401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48%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6237312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52%</a:t>
            </a:r>
          </a:p>
        </p:txBody>
      </p:sp>
      <p:sp>
        <p:nvSpPr>
          <p:cNvPr id="14" name="Стрелка вправо 2"/>
          <p:cNvSpPr>
            <a:spLocks noChangeArrowheads="1"/>
          </p:cNvSpPr>
          <p:nvPr/>
        </p:nvSpPr>
        <p:spPr bwMode="auto">
          <a:xfrm>
            <a:off x="3419872" y="5301208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39952" y="5013176"/>
          <a:ext cx="3456384" cy="1097280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64296"/>
                <a:gridCol w="792088"/>
              </a:tblGrid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58%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 и 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 Как вы считаете, что может побудить вас соблюдать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636912"/>
            <a:ext cx="5482952" cy="1545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«Хорошо ли вы знаете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3"/>
          <a:ext cx="33227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5576" y="2060848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«Знаю только самые необходимые правила»</a:t>
            </a:r>
            <a:endParaRPr lang="ru-RU" sz="2500" b="1" dirty="0"/>
          </a:p>
        </p:txBody>
      </p:sp>
      <p:pic>
        <p:nvPicPr>
          <p:cNvPr id="11" name="Содержимое 3" descr="Man-and-woman-ic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797152"/>
            <a:ext cx="1584176" cy="14401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56%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44%</a:t>
            </a:r>
            <a:endParaRPr lang="ru-RU" b="1" dirty="0"/>
          </a:p>
        </p:txBody>
      </p:sp>
      <p:sp>
        <p:nvSpPr>
          <p:cNvPr id="14" name="Стрелка вправо 2"/>
          <p:cNvSpPr>
            <a:spLocks noChangeArrowheads="1"/>
          </p:cNvSpPr>
          <p:nvPr/>
        </p:nvSpPr>
        <p:spPr bwMode="auto">
          <a:xfrm>
            <a:off x="3419872" y="5229200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39952" y="5013176"/>
          <a:ext cx="3456384" cy="1097280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64296"/>
                <a:gridCol w="792088"/>
              </a:tblGrid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43%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 и 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12160" y="3789040"/>
            <a:ext cx="2952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«Знаю</a:t>
            </a:r>
            <a:r>
              <a:rPr lang="ru-RU" sz="2500" b="1" dirty="0" smtClean="0">
                <a:solidFill>
                  <a:srgbClr val="002060"/>
                </a:solidFill>
              </a:rPr>
              <a:t> </a:t>
            </a:r>
            <a:r>
              <a:rPr lang="ru-RU" sz="2500" b="1" dirty="0" smtClean="0"/>
              <a:t>основную часть правил» 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«Хорошо ли вы знаете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3"/>
          <a:ext cx="332271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23528" y="1628800"/>
            <a:ext cx="25922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002060"/>
                </a:solidFill>
              </a:rPr>
              <a:t>«</a:t>
            </a:r>
            <a:r>
              <a:rPr lang="ru-RU" sz="2500" b="1" dirty="0" smtClean="0"/>
              <a:t>Правила</a:t>
            </a:r>
            <a:r>
              <a:rPr lang="ru-RU" sz="2500" b="1" dirty="0" smtClean="0">
                <a:solidFill>
                  <a:srgbClr val="002060"/>
                </a:solidFill>
              </a:rPr>
              <a:t> </a:t>
            </a:r>
            <a:r>
              <a:rPr lang="ru-RU" sz="2500" b="1" dirty="0" smtClean="0"/>
              <a:t>знаю плохо» </a:t>
            </a:r>
            <a:endParaRPr lang="ru-RU" sz="2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263680" y="1412776"/>
            <a:ext cx="28803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«Затрудняюсь ответить»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«Всегда ли вы соблюдаете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2"/>
          <a:ext cx="3322712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516216" y="1988840"/>
            <a:ext cx="216024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«Всегда соблюдаю правила»</a:t>
            </a:r>
            <a:endParaRPr lang="ru-RU" sz="2500" b="1" dirty="0"/>
          </a:p>
        </p:txBody>
      </p:sp>
      <p:pic>
        <p:nvPicPr>
          <p:cNvPr id="11" name="Содержимое 3" descr="Man-and-woman-ic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797152"/>
            <a:ext cx="1584176" cy="14401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59%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41%</a:t>
            </a:r>
            <a:endParaRPr lang="ru-RU" b="1" dirty="0"/>
          </a:p>
        </p:txBody>
      </p:sp>
      <p:sp>
        <p:nvSpPr>
          <p:cNvPr id="14" name="Стрелка вправо 2"/>
          <p:cNvSpPr>
            <a:spLocks noChangeArrowheads="1"/>
          </p:cNvSpPr>
          <p:nvPr/>
        </p:nvSpPr>
        <p:spPr bwMode="auto">
          <a:xfrm>
            <a:off x="3419872" y="5301208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39952" y="5013176"/>
          <a:ext cx="3456384" cy="1097280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64296"/>
                <a:gridCol w="792088"/>
              </a:tblGrid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38%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 и 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«Всегда ли вы соблюдаете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2"/>
          <a:ext cx="3322712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Содержимое 3" descr="Man-and-woman-ic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797152"/>
            <a:ext cx="1584176" cy="14401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48%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52%</a:t>
            </a:r>
            <a:endParaRPr lang="ru-RU" b="1" dirty="0"/>
          </a:p>
        </p:txBody>
      </p:sp>
      <p:sp>
        <p:nvSpPr>
          <p:cNvPr id="14" name="Стрелка вправо 2"/>
          <p:cNvSpPr>
            <a:spLocks noChangeArrowheads="1"/>
          </p:cNvSpPr>
          <p:nvPr/>
        </p:nvSpPr>
        <p:spPr bwMode="auto">
          <a:xfrm>
            <a:off x="3419872" y="5301208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39952" y="5013176"/>
          <a:ext cx="3456384" cy="1097280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64296"/>
                <a:gridCol w="792088"/>
              </a:tblGrid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53%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 и 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2996952"/>
            <a:ext cx="396044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/>
              <a:t>«По возможности стараюсь соблюдать, но</a:t>
            </a:r>
          </a:p>
          <a:p>
            <a:r>
              <a:rPr lang="ru-RU" sz="2500" b="1" dirty="0" smtClean="0"/>
              <a:t> не всегда получается»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«Всегда ли вы соблюдаете правила дорожного движения?»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987824" y="1556792"/>
          <a:ext cx="3322712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Содержимое 3" descr="Man-and-woman-ic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4797152"/>
            <a:ext cx="1584176" cy="144016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69168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55%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6237312"/>
            <a:ext cx="58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45%</a:t>
            </a:r>
            <a:endParaRPr lang="ru-RU" b="1" dirty="0"/>
          </a:p>
        </p:txBody>
      </p:sp>
      <p:sp>
        <p:nvSpPr>
          <p:cNvPr id="14" name="Стрелка вправо 2"/>
          <p:cNvSpPr>
            <a:spLocks noChangeArrowheads="1"/>
          </p:cNvSpPr>
          <p:nvPr/>
        </p:nvSpPr>
        <p:spPr bwMode="auto">
          <a:xfrm>
            <a:off x="3419872" y="5301208"/>
            <a:ext cx="447675" cy="465708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4139952" y="5013176"/>
          <a:ext cx="3456384" cy="1097280"/>
        </p:xfrm>
        <a:graphic>
          <a:graphicData uri="http://schemas.openxmlformats.org/drawingml/2006/table">
            <a:tbl>
              <a:tblPr firstRow="1" bandRow="1">
                <a:solidFill>
                  <a:schemeClr val="tx2">
                    <a:lumMod val="20000"/>
                    <a:lumOff val="80000"/>
                  </a:schemeClr>
                </a:solidFill>
                <a:tableStyleId>{5C22544A-7EE6-4342-B048-85BDC9FD1C3A}</a:tableStyleId>
              </a:tblPr>
              <a:tblGrid>
                <a:gridCol w="2664296"/>
                <a:gridCol w="792088"/>
              </a:tblGrid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5-ти </a:t>
                      </a:r>
                      <a:r>
                        <a:rPr lang="ru-RU" b="0" i="0" baseline="0" dirty="0" err="1" smtClean="0">
                          <a:solidFill>
                            <a:schemeClr val="tx1"/>
                          </a:solidFill>
                        </a:rPr>
                        <a:t>классники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</a:rPr>
                        <a:t>10%</a:t>
                      </a:r>
                      <a:endParaRPr lang="ru-RU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7-ми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270030">
                <a:tc>
                  <a:txBody>
                    <a:bodyPr/>
                    <a:lstStyle/>
                    <a:p>
                      <a:r>
                        <a:rPr lang="ru-RU" b="0" i="0" baseline="0" dirty="0" smtClean="0"/>
                        <a:t>9 и 10-ти </a:t>
                      </a:r>
                      <a:r>
                        <a:rPr lang="ru-RU" b="0" i="0" baseline="0" dirty="0" err="1" smtClean="0"/>
                        <a:t>классники</a:t>
                      </a:r>
                      <a:endParaRPr lang="ru-RU" b="0" i="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5%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39552" y="1916832"/>
            <a:ext cx="34208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b="1" dirty="0" smtClean="0"/>
              <a:t>«Редко соблюдаю правила» </a:t>
            </a:r>
            <a:endParaRPr lang="ru-RU" sz="2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1700808"/>
            <a:ext cx="2843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«Правила не соблюдаю»</a:t>
            </a:r>
            <a:endParaRPr lang="ru-RU" sz="2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«При каких обстоятельствах вы можете нарушить правила дорожного движения?» 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683568" y="1412776"/>
          <a:ext cx="77768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881</Words>
  <Application>Microsoft Office PowerPoint</Application>
  <PresentationFormat>Экран (4:3)</PresentationFormat>
  <Paragraphs>218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 Проблема соблюдения ярославскими школьниками правил дорожного движения   социологический опрос  апрель-май 2015 г</vt:lpstr>
      <vt:lpstr>Характеристики выборки</vt:lpstr>
      <vt:lpstr>«Хорошо ли вы знаете правила дорожного движения?»</vt:lpstr>
      <vt:lpstr>«Хорошо ли вы знаете правила дорожного движения?»</vt:lpstr>
      <vt:lpstr>«Хорошо ли вы знаете правила дорожного движения?»</vt:lpstr>
      <vt:lpstr>«Всегда ли вы соблюдаете правила дорожного движения?»</vt:lpstr>
      <vt:lpstr>«Всегда ли вы соблюдаете правила дорожного движения?»</vt:lpstr>
      <vt:lpstr>«Всегда ли вы соблюдаете правила дорожного движения?»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«При каких обстоятельствах вы можете нарушить правила дорожного движения?» 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Вспомните, когда вы в последний раз нарушали правила дорожного движения. По какой причине это произошло?»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« Как вы считаете, что может побудить вас соблюдать правила дорожного движения?» 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Социологический опрос ярославских школьников по проблеме соблюдения правил дорожного движения</dc:title>
  <dc:creator>USER</dc:creator>
  <cp:lastModifiedBy>artyom</cp:lastModifiedBy>
  <cp:revision>51</cp:revision>
  <dcterms:created xsi:type="dcterms:W3CDTF">2015-05-10T20:37:32Z</dcterms:created>
  <dcterms:modified xsi:type="dcterms:W3CDTF">2015-05-14T07:06:12Z</dcterms:modified>
</cp:coreProperties>
</file>