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6" r:id="rId4"/>
    <p:sldId id="274" r:id="rId5"/>
    <p:sldId id="271" r:id="rId6"/>
    <p:sldId id="272" r:id="rId7"/>
    <p:sldId id="275" r:id="rId8"/>
    <p:sldId id="278" r:id="rId9"/>
    <p:sldId id="279" r:id="rId10"/>
    <p:sldId id="280" r:id="rId11"/>
    <p:sldId id="281" r:id="rId12"/>
    <p:sldId id="268" r:id="rId13"/>
    <p:sldId id="282" r:id="rId14"/>
    <p:sldId id="283" r:id="rId15"/>
    <p:sldId id="284" r:id="rId16"/>
    <p:sldId id="287" r:id="rId17"/>
    <p:sldId id="28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2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08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46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9056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73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39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77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9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2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68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7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83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2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8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9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61461F3-33C6-4A40-A462-02D65E3326E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8E747D61-F27B-4875-8F5E-3B6A7FBBC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77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gc-pmss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gc-pmss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AA6F36-2BF3-43CB-D4DC-5F4E34A96584}"/>
              </a:ext>
            </a:extLst>
          </p:cNvPr>
          <p:cNvSpPr>
            <a:spLocks noGrp="1" noChangeAspect="1"/>
          </p:cNvSpPr>
          <p:nvPr>
            <p:ph type="ctrTitle"/>
          </p:nvPr>
        </p:nvSpPr>
        <p:spPr>
          <a:xfrm>
            <a:off x="573270" y="1879341"/>
            <a:ext cx="11045461" cy="2834622"/>
          </a:xfrm>
        </p:spPr>
        <p:txBody>
          <a:bodyPr wrap="square" anchor="ctr">
            <a:spAutoFit/>
          </a:bodyPr>
          <a:lstStyle/>
          <a:p>
            <a:pPr algn="ctr"/>
            <a:r>
              <a:rPr lang="ru-RU" sz="6600" i="1" dirty="0">
                <a:latin typeface="Arial Black" panose="020B0A04020102020204" pitchFamily="34" charset="0"/>
              </a:rPr>
              <a:t>Родительское собрание на тему: </a:t>
            </a:r>
            <a:br>
              <a:rPr lang="ru-RU" sz="6600" i="1" dirty="0">
                <a:latin typeface="Arial Black" panose="020B0A04020102020204" pitchFamily="34" charset="0"/>
              </a:rPr>
            </a:br>
            <a:r>
              <a:rPr lang="ru-RU" sz="6600" i="1" dirty="0">
                <a:latin typeface="Arial Black" panose="020B0A04020102020204" pitchFamily="34" charset="0"/>
              </a:rPr>
              <a:t>«Непоседливые дети»</a:t>
            </a:r>
            <a:endParaRPr lang="en-US" i="1" dirty="0">
              <a:latin typeface="Arial Black" panose="020B0A04020102020204" pitchFamily="34" charset="0"/>
            </a:endParaRP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xmlns="" id="{8CBA1A17-4470-D1B7-25C0-B02F5951C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86400"/>
            <a:ext cx="9144000" cy="1371600"/>
          </a:xfrm>
        </p:spPr>
        <p:txBody>
          <a:bodyPr>
            <a:normAutofit fontScale="92500"/>
          </a:bodyPr>
          <a:lstStyle/>
          <a:p>
            <a:pPr algn="ctr"/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МУ ГОРОДСКОЙ ЦЕНТР ПСИХОЛОГО-ПЕДАГОГИЧЕСКОЙ,</a:t>
            </a:r>
            <a:br>
              <a:rPr lang="ru-RU" sz="2800" b="1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 СОЦИАЛЬНОЙ И МЕДИЦИНСКОЙ ПОМОЩИ Г.ЯРОСЛАВЛЬ</a:t>
            </a:r>
          </a:p>
          <a:p>
            <a:pPr algn="ctr"/>
            <a:r>
              <a:rPr lang="ru-RU" sz="2800" b="1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педагог-психолог </a:t>
            </a:r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Смирнов Глеб Сергеевич</a:t>
            </a:r>
            <a:endParaRPr lang="ru-RU" sz="2800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endParaRPr lang="en-US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2B80468-CE8E-D646-C559-2E59428461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7361" y="142673"/>
            <a:ext cx="1842134" cy="1578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0667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11271">
            <a:extLst>
              <a:ext uri="{FF2B5EF4-FFF2-40B4-BE49-F238E27FC236}">
                <a16:creationId xmlns:a16="http://schemas.microsoft.com/office/drawing/2014/main" xmlns="" id="{04D65EFB-5E87-4639-A481-956B52E9D2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4" name="Rectangle 11273">
            <a:extLst>
              <a:ext uri="{FF2B5EF4-FFF2-40B4-BE49-F238E27FC236}">
                <a16:creationId xmlns:a16="http://schemas.microsoft.com/office/drawing/2014/main" xmlns="" id="{2A3781C0-206F-4038-93FF-4CDA80B1D9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blipFill>
            <a:blip r:embed="rId2"/>
            <a:stretch>
              <a:fillRect r="-100000"/>
            </a:stretch>
          </a:blipFill>
          <a:ln>
            <a:noFill/>
          </a:ln>
          <a:effectLst>
            <a:outerShdw blurRad="139700" dist="508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B5BCAD13-1218-8D3F-C42B-8E0569696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4448" y="250031"/>
            <a:ext cx="4827104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en-US" sz="38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Особенности взаимодействия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494E3247-EAA5-A6D0-876B-71CA246F5A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9938" y="1825625"/>
            <a:ext cx="5335367" cy="43513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 Не может дождаться своей очереди в игре, на занятиях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ru-RU" altLang="en-US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 Отвечает до того, как его спросят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ru-RU" altLang="en-US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 Не может отложить вознаграждение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ru-RU" altLang="en-US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 Не подчиняется правилам</a:t>
            </a:r>
          </a:p>
        </p:txBody>
      </p:sp>
      <p:pic>
        <p:nvPicPr>
          <p:cNvPr id="2" name="Рисунок 4" descr="гиперактивность.png">
            <a:extLst>
              <a:ext uri="{FF2B5EF4-FFF2-40B4-BE49-F238E27FC236}">
                <a16:creationId xmlns:a16="http://schemas.microsoft.com/office/drawing/2014/main" xmlns="" id="{CF227001-DAD4-4F80-08FD-5FFB21B92F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34531" y="669358"/>
            <a:ext cx="4854495" cy="5519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xmlns="" id="{9266335B-BF9D-C57F-6760-8D1EFCF9B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67" y="101175"/>
            <a:ext cx="11420273" cy="102723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 для родителей</a:t>
            </a:r>
            <a:endParaRPr lang="ru-RU" altLang="en-US" sz="40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Содержимое 2">
            <a:extLst>
              <a:ext uri="{FF2B5EF4-FFF2-40B4-BE49-F238E27FC236}">
                <a16:creationId xmlns:a16="http://schemas.microsoft.com/office/drawing/2014/main" xmlns="" id="{46463D2F-E8C5-429E-D083-9424B3924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467" y="972765"/>
            <a:ext cx="11420273" cy="5642043"/>
          </a:xfrm>
        </p:spPr>
        <p:txBody>
          <a:bodyPr anchor="ctr">
            <a:normAutofit/>
          </a:bodyPr>
          <a:lstStyle/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Соблюдайте </a:t>
            </a:r>
            <a:r>
              <a:rPr lang="ru-RU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последовательность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правилах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и в применении мер наказания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ru-RU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ru-RU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Оберегайте ребенка от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утомления впечатлениями (</a:t>
            </a:r>
            <a:r>
              <a:rPr lang="ru-RU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ТВ, ПК)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ru-RU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Гиперактивный </a:t>
            </a:r>
            <a:r>
              <a:rPr lang="ru-RU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ребенок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чаще других </a:t>
            </a:r>
            <a:r>
              <a:rPr lang="ru-RU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нуждается в объятиях</a:t>
            </a:r>
            <a:endParaRPr lang="ru-RU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ru-RU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Полезны </a:t>
            </a:r>
            <a:r>
              <a:rPr lang="ru-RU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физические занятия, прогулки, расслабляющий массаж</a:t>
            </a:r>
          </a:p>
          <a:p>
            <a:pPr marL="457200" lvl="1" indent="0" algn="ctr" eaLnBrk="1" hangingPunct="1">
              <a:buNone/>
            </a:pPr>
            <a:endParaRPr lang="ru-RU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 eaLnBrk="1" hangingPunct="1">
              <a:buNone/>
            </a:pPr>
            <a:r>
              <a:rPr lang="ru-RU" alt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Родителям тоже необходимо отдыхать!</a:t>
            </a:r>
            <a:endParaRPr lang="ru-RU" alt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>
            <a:extLst>
              <a:ext uri="{FF2B5EF4-FFF2-40B4-BE49-F238E27FC236}">
                <a16:creationId xmlns:a16="http://schemas.microsoft.com/office/drawing/2014/main" xmlns="" id="{5FD4A5D8-36BD-6BB7-9895-7B73F742F0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008" y="211382"/>
            <a:ext cx="11780195" cy="113665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en-US" sz="36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Проблемы обучения </a:t>
            </a:r>
            <a:br>
              <a:rPr lang="ru-RU" altLang="en-US" sz="3600" b="1" i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altLang="en-US" sz="36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гиперактивных детей</a:t>
            </a:r>
            <a:endParaRPr lang="ru-RU" altLang="en-US" sz="4800" b="1" i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387" name="Содержимое 1">
            <a:extLst>
              <a:ext uri="{FF2B5EF4-FFF2-40B4-BE49-F238E27FC236}">
                <a16:creationId xmlns:a16="http://schemas.microsoft.com/office/drawing/2014/main" xmlns="" id="{892C08F7-8117-A6F2-6BF1-FC66767E6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621" y="1780162"/>
            <a:ext cx="11349872" cy="4866456"/>
          </a:xfrm>
        </p:spPr>
        <p:txBody>
          <a:bodyPr anchor="ctr">
            <a:normAutofit fontScale="92500" lnSpcReduction="10000"/>
          </a:bodyPr>
          <a:lstStyle/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Потребность в движении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Импульсивность поведения 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Неустойчивая работоспособность 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Невнимательность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Недостаточное развитие координации движений 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Многоканальное восприятие 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12F27C-7D70-C5F5-A34E-4D03ADB87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833" y="274639"/>
            <a:ext cx="11302737" cy="5619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itchFamily="34" charset="0"/>
              </a:rPr>
              <a:t>Как помочь ребенку в учёбе</a:t>
            </a:r>
            <a:endParaRPr lang="ru-RU" sz="4000" i="1" dirty="0">
              <a:latin typeface="Arial Black" panose="020B0A04020102020204" pitchFamily="34" charset="0"/>
            </a:endParaRPr>
          </a:p>
        </p:txBody>
      </p:sp>
      <p:sp>
        <p:nvSpPr>
          <p:cNvPr id="16387" name="Содержимое 2">
            <a:extLst>
              <a:ext uri="{FF2B5EF4-FFF2-40B4-BE49-F238E27FC236}">
                <a16:creationId xmlns:a16="http://schemas.microsoft.com/office/drawing/2014/main" xmlns="" id="{6A7FD3E3-01AA-BE17-92FF-D6E282DC9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389" y="1182099"/>
            <a:ext cx="11699266" cy="5256212"/>
          </a:xfrm>
        </p:spPr>
        <p:txBody>
          <a:bodyPr anchor="ctr">
            <a:normAutofit/>
          </a:bodyPr>
          <a:lstStyle/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столе 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навести </a:t>
            </a: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порядок, 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убрать лишние предметы</a:t>
            </a: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Инструкции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должны быть </a:t>
            </a: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четкими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краткими</a:t>
            </a: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Делать </a:t>
            </a: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перерывы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работе </a:t>
            </a:r>
            <a:r>
              <a:rPr lang="ru-RU" altLang="en-US" sz="3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активный отдых</a:t>
            </a: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больше одного задания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чтобы он мог его завершить</a:t>
            </a: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xmlns="" id="{4B024F9D-1817-4825-A6B7-FAD167524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58" y="199755"/>
            <a:ext cx="11629367" cy="103565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en-US" sz="40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Как помочь ребенку в учёбе</a:t>
            </a:r>
          </a:p>
        </p:txBody>
      </p:sp>
      <p:sp>
        <p:nvSpPr>
          <p:cNvPr id="17411" name="Содержимое 2">
            <a:extLst>
              <a:ext uri="{FF2B5EF4-FFF2-40B4-BE49-F238E27FC236}">
                <a16:creationId xmlns:a16="http://schemas.microsoft.com/office/drawing/2014/main" xmlns="" id="{563A6291-FF14-6FDF-CD0E-61176BFBE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29" y="1825625"/>
            <a:ext cx="11629367" cy="4396066"/>
          </a:xfrm>
        </p:spPr>
        <p:txBody>
          <a:bodyPr anchor="ctr">
            <a:normAutofit lnSpcReduction="10000"/>
          </a:bodyPr>
          <a:lstStyle/>
          <a:p>
            <a:pPr lvl="1" algn="ctr" eaLnBrk="1" hangingPunct="1">
              <a:buFont typeface="Wingdings" panose="05000000000000000000" pitchFamily="2" charset="2"/>
              <a:buChar char="Ø"/>
            </a:pPr>
            <a:r>
              <a:rPr lang="ru-RU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Перед началом работы (занятия) </a:t>
            </a: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обговаривать правила поведения</a:t>
            </a:r>
          </a:p>
          <a:p>
            <a:pPr lvl="1" algn="ctr" eaLnBrk="1" hangingPunct="1">
              <a:buFont typeface="Wingdings" panose="05000000000000000000" pitchFamily="2" charset="2"/>
              <a:buChar char="Ø"/>
            </a:pPr>
            <a:endParaRPr lang="ru-RU" altLang="en-US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buFont typeface="Wingdings" panose="05000000000000000000" pitchFamily="2" charset="2"/>
              <a:buChar char="Ø"/>
            </a:pPr>
            <a:endParaRPr lang="ru-RU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buFont typeface="Wingdings" panose="05000000000000000000" pitchFamily="2" charset="2"/>
              <a:buChar char="Ø"/>
            </a:pPr>
            <a:r>
              <a:rPr lang="ru-RU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Можно </a:t>
            </a: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обговорить вознаграждение</a:t>
            </a:r>
            <a:r>
              <a:rPr lang="ru-RU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которое он получит после занятия</a:t>
            </a:r>
          </a:p>
          <a:p>
            <a:pPr lvl="1" algn="ctr" eaLnBrk="1" hangingPunct="1">
              <a:buFont typeface="Wingdings" panose="05000000000000000000" pitchFamily="2" charset="2"/>
              <a:buChar char="Ø"/>
            </a:pPr>
            <a:endParaRPr lang="ru-RU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buFont typeface="Wingdings" panose="05000000000000000000" pitchFamily="2" charset="2"/>
              <a:buChar char="Ø"/>
            </a:pPr>
            <a:endParaRPr lang="ru-RU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>
              <a:buFont typeface="Wingdings" panose="05000000000000000000" pitchFamily="2" charset="2"/>
              <a:buChar char="Ø"/>
            </a:pPr>
            <a:r>
              <a:rPr lang="ru-RU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Необходимо </a:t>
            </a:r>
            <a:r>
              <a:rPr lang="ru-RU" alt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поощрять и демонстрировать его успехи</a:t>
            </a:r>
            <a:endParaRPr lang="ru-RU" altLang="en-US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>
            <a:extLst>
              <a:ext uri="{FF2B5EF4-FFF2-40B4-BE49-F238E27FC236}">
                <a16:creationId xmlns:a16="http://schemas.microsoft.com/office/drawing/2014/main" xmlns="" id="{258B9D37-0CB8-4C53-877C-5F20A5E0B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627" y="198641"/>
            <a:ext cx="11519555" cy="82918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en-US" sz="40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Как помочь ребенку в учёбе</a:t>
            </a:r>
            <a:endParaRPr lang="ru-RU" altLang="en-US" sz="4000" i="1" dirty="0">
              <a:latin typeface="Arial Black" panose="020B0A04020102020204" pitchFamily="34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xmlns="" id="{1550B825-1C81-89B4-6CA6-597F389E9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767" y="1196975"/>
            <a:ext cx="10708849" cy="5327650"/>
          </a:xfrm>
        </p:spPr>
        <p:txBody>
          <a:bodyPr rtlCol="0" anchor="ctr">
            <a:noAutofit/>
          </a:bodyPr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Всегда 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сравнивайте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результаты ребёнка только 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его же результатами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Если ребёнок что-то не усвоил, попробуйте </a:t>
            </a:r>
            <a:r>
              <a:rPr lang="ru-RU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разобраться вместе</a:t>
            </a:r>
            <a:endParaRPr lang="ru-RU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ругайте </a:t>
            </a:r>
            <a:r>
              <a:rPr lang="ru-RU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плохие отметки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тогда ребёнок не будет хитрить и обманывать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Никогда не говорите плохо об учителе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присутствии ребенка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:a16="http://schemas.microsoft.com/office/drawing/2014/main" xmlns="" id="{BE65384B-6528-38BB-15B6-DC9CB52EB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047" y="0"/>
            <a:ext cx="10797127" cy="908050"/>
          </a:xfrm>
        </p:spPr>
        <p:txBody>
          <a:bodyPr/>
          <a:lstStyle/>
          <a:p>
            <a:pPr algn="ctr" eaLnBrk="1" hangingPunct="1"/>
            <a:r>
              <a:rPr lang="ru-RU" altLang="en-US" sz="40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Как помочь ребенку в учёбе</a:t>
            </a:r>
            <a:endParaRPr lang="ru-RU" altLang="en-US" sz="4000" i="1" dirty="0">
              <a:latin typeface="Arial Black" panose="020B0A04020102020204" pitchFamily="34" charset="0"/>
            </a:endParaRPr>
          </a:p>
        </p:txBody>
      </p:sp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xmlns="" id="{74923D03-AF1E-D237-8CF9-C91D6DA64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4" y="1187777"/>
            <a:ext cx="10982227" cy="5648998"/>
          </a:xfrm>
        </p:spPr>
        <p:txBody>
          <a:bodyPr anchor="ctr"/>
          <a:lstStyle/>
          <a:p>
            <a:pPr marL="0" indent="0" algn="ctr" eaLnBrk="1" hangingPunct="1">
              <a:buNone/>
            </a:pPr>
            <a:r>
              <a:rPr lang="ru-RU" alt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Правильно реагируйте на плохое поведение: </a:t>
            </a:r>
          </a:p>
          <a:p>
            <a:pPr marL="0" indent="0" algn="ctr" eaLnBrk="1" hangingPunct="1">
              <a:buNone/>
            </a:pP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Объясните, что именно Вас рассердило в его поведении.</a:t>
            </a:r>
          </a:p>
          <a:p>
            <a:pPr marL="0" indent="0" algn="ctr" eaLnBrk="1" hangingPunct="1">
              <a:buNone/>
            </a:pP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Вместо: </a:t>
            </a:r>
            <a:r>
              <a:rPr lang="ru-RU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alt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 никогда меня не слушаешь</a:t>
            </a:r>
            <a:r>
              <a:rPr lang="ru-RU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indent="0" algn="ctr" eaLnBrk="1" hangingPunct="1">
              <a:buNone/>
            </a:pP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скажите:</a:t>
            </a:r>
            <a:r>
              <a:rPr lang="ru-RU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alt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сержусь, потому что ты сейчас меня не слушал</a:t>
            </a:r>
            <a:r>
              <a:rPr lang="ru-RU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indent="0" algn="ctr">
              <a:buNone/>
            </a:pP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вступайте в споры с ребенком</a:t>
            </a:r>
            <a:b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Будьте непреклонны в своих решениях, но не прибегайте к тактике угроз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169A7FD-C02D-7E8F-09D4-864A30EE7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385011"/>
            <a:ext cx="10824411" cy="579195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sz="2800" b="1" dirty="0">
              <a:solidFill>
                <a:schemeClr val="tx1">
                  <a:lumMod val="95000"/>
                </a:schemeClr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Муниципальное учреждение «Городской центр психолого-педагогической, медицинской и социальной помощи»</a:t>
            </a:r>
          </a:p>
          <a:p>
            <a:pPr algn="ctr">
              <a:buNone/>
            </a:pPr>
            <a:endParaRPr lang="ru-RU" sz="32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3200" dirty="0">
                <a:solidFill>
                  <a:srgbClr val="FFFF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Адрес:</a:t>
            </a:r>
            <a:r>
              <a:rPr lang="ru-RU" sz="3200" b="1" dirty="0">
                <a:solidFill>
                  <a:srgbClr val="FFFF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150014, г. Ярославль, </a:t>
            </a:r>
          </a:p>
          <a:p>
            <a:pPr algn="ctr">
              <a:buNone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ул. </a:t>
            </a:r>
            <a:r>
              <a:rPr lang="ru-RU" sz="3200" b="1" dirty="0" err="1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Б.Октябрьская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д.122</a:t>
            </a:r>
          </a:p>
          <a:p>
            <a:pPr algn="ctr">
              <a:buNone/>
            </a:pP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(4852) 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21-71-93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algn="ctr">
              <a:buNone/>
              <a:defRPr/>
            </a:pPr>
            <a:r>
              <a:rPr lang="ru-RU" sz="3200" dirty="0">
                <a:solidFill>
                  <a:srgbClr val="FFFF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Официальный сайт: 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http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://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gc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pmss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.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ru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algn="ctr">
              <a:buNone/>
              <a:defRPr/>
            </a:pPr>
            <a:r>
              <a:rPr lang="ru-RU" sz="3200" dirty="0">
                <a:solidFill>
                  <a:srgbClr val="FFFF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Группа «</a:t>
            </a:r>
            <a:r>
              <a:rPr lang="en-US" sz="3200" dirty="0" err="1">
                <a:solidFill>
                  <a:srgbClr val="FFFF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Vk</a:t>
            </a:r>
            <a:r>
              <a:rPr lang="ru-RU" sz="3200" dirty="0">
                <a:solidFill>
                  <a:srgbClr val="FFFF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»: 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«ГЦ ППМС Ярославль» </a:t>
            </a:r>
          </a:p>
          <a:p>
            <a:pPr algn="ctr">
              <a:buNone/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(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http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:// 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vk.com/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gcpmss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)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424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169A7FD-C02D-7E8F-09D4-864A30EE7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385011"/>
            <a:ext cx="10824411" cy="579195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sz="2800" b="1" dirty="0">
              <a:solidFill>
                <a:schemeClr val="tx1">
                  <a:lumMod val="9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Муниципальное учреждение «Городской центр </a:t>
            </a: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психолого-педагогической</a:t>
            </a: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медицинской и социальной помощи»</a:t>
            </a:r>
          </a:p>
          <a:p>
            <a:pPr algn="ctr">
              <a:buNone/>
            </a:pPr>
            <a:endParaRPr lang="ru-RU" sz="3200" dirty="0"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ru-RU" sz="32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Адрес:</a:t>
            </a: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150014, г. Ярославль, </a:t>
            </a:r>
          </a:p>
          <a:p>
            <a:pPr algn="ctr">
              <a:buNone/>
            </a:pP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ул. </a:t>
            </a:r>
            <a:r>
              <a:rPr lang="ru-RU" sz="32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Б.Октябрьская</a:t>
            </a: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д.122</a:t>
            </a:r>
          </a:p>
          <a:p>
            <a:pPr algn="ctr">
              <a:buNone/>
            </a:pPr>
            <a:r>
              <a:rPr lang="ru-RU" sz="32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(4852) </a:t>
            </a:r>
            <a:r>
              <a:rPr lang="ru-RU" sz="32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21-71-93</a:t>
            </a:r>
            <a:endParaRPr lang="ru-RU" sz="32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  <a:defRPr/>
            </a:pPr>
            <a:r>
              <a:rPr lang="ru-RU" sz="3200" dirty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Официальный сайт: </a:t>
            </a:r>
            <a:r>
              <a:rPr lang="en-US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http</a:t>
            </a: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://</a:t>
            </a:r>
            <a:r>
              <a:rPr lang="en-US" sz="32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gc</a:t>
            </a: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en-US" sz="32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pmss</a:t>
            </a: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lang="en-US" sz="32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</a:t>
            </a:r>
            <a:endParaRPr lang="ru-RU" sz="32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  <a:defRPr/>
            </a:pPr>
            <a:r>
              <a:rPr lang="ru-RU" sz="3200" dirty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Группа «</a:t>
            </a:r>
            <a:r>
              <a:rPr lang="en-US" sz="3200" dirty="0" err="1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Vk</a:t>
            </a:r>
            <a:r>
              <a:rPr lang="ru-RU" sz="3200" dirty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»: </a:t>
            </a: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«ГЦ ППМС Ярославль» </a:t>
            </a:r>
          </a:p>
          <a:p>
            <a:pPr algn="ctr">
              <a:buNone/>
              <a:defRPr/>
            </a:pP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http</a:t>
            </a: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:// </a:t>
            </a:r>
            <a:r>
              <a:rPr lang="en-US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vk.com/</a:t>
            </a:r>
            <a:r>
              <a:rPr lang="en-US" sz="3200" b="1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gcpmss</a:t>
            </a:r>
            <a:r>
              <a:rPr lang="ru-RU" sz="32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554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060" y="198368"/>
            <a:ext cx="11425286" cy="861947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>
                <a:solidFill>
                  <a:srgbClr val="C00000"/>
                </a:solidFill>
                <a:latin typeface="Arial Black" panose="020B0A04020102020204" pitchFamily="34" charset="0"/>
                <a:ea typeface="Tahoma" pitchFamily="34" charset="0"/>
                <a:cs typeface="Tahoma" pitchFamily="34" charset="0"/>
              </a:rPr>
              <a:t>Особенности младшего школьника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3357" y="1422504"/>
            <a:ext cx="11425286" cy="5256583"/>
          </a:xfrm>
        </p:spPr>
        <p:txBody>
          <a:bodyPr anchor="ctr">
            <a:normAutofit lnSpcReduction="10000"/>
          </a:bodyPr>
          <a:lstStyle/>
          <a:p>
            <a:pPr lvl="0" algn="ctr"/>
            <a:r>
              <a:rPr lang="ru-RU" sz="2800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Высокая 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степень </a:t>
            </a:r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возбудимости и импульсивности</a:t>
            </a:r>
          </a:p>
          <a:p>
            <a:pPr lvl="0" algn="ctr"/>
            <a:endParaRPr lang="ru-RU" sz="2800" dirty="0">
              <a:solidFill>
                <a:schemeClr val="tx1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Выраженная </a:t>
            </a:r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эмоциональность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восприятия</a:t>
            </a:r>
          </a:p>
          <a:p>
            <a:pPr lvl="0" algn="ctr"/>
            <a:endParaRPr lang="ru-RU" sz="2800" dirty="0">
              <a:solidFill>
                <a:schemeClr val="tx1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Слабость произвольного внимания</a:t>
            </a:r>
          </a:p>
          <a:p>
            <a:pPr lvl="0" algn="ctr"/>
            <a:endParaRPr lang="ru-RU" sz="2800" dirty="0">
              <a:solidFill>
                <a:schemeClr val="tx1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Значительно лучше развито </a:t>
            </a:r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непроизвольное 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внимание. Всё новое, неожиданное, яркое, интересное само собой привлекает внимание</a:t>
            </a:r>
          </a:p>
          <a:p>
            <a:pPr lvl="0" algn="ctr"/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Общая недостаточность воли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lvl="0" algn="ctr"/>
            <a:endParaRPr lang="ru-RU" sz="2800" b="1" dirty="0">
              <a:solidFill>
                <a:schemeClr val="tx1">
                  <a:lumMod val="95000"/>
                </a:schemeClr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algn="ctr"/>
            <a:endParaRPr lang="ru-RU" sz="2800" dirty="0">
              <a:solidFill>
                <a:schemeClr val="tx1">
                  <a:lumMod val="95000"/>
                </a:schemeClr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>
            <a:extLst>
              <a:ext uri="{FF2B5EF4-FFF2-40B4-BE49-F238E27FC236}">
                <a16:creationId xmlns:a16="http://schemas.microsoft.com/office/drawing/2014/main" xmlns="" id="{51BD186F-79CA-444B-0856-60783E57F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889" y="260349"/>
            <a:ext cx="7126664" cy="6347841"/>
          </a:xfrm>
        </p:spPr>
        <p:txBody>
          <a:bodyPr anchor="ctr">
            <a:normAutofit/>
          </a:bodyPr>
          <a:lstStyle/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Активный ребенок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Гиперактивный ребенок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СДВГ </a:t>
            </a:r>
            <a:r>
              <a:rPr lang="ru-RU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Синдром дефицита внимания с гиперактивностью </a:t>
            </a:r>
            <a:r>
              <a:rPr lang="ru-RU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(на основе минимальной мозговой дисфункции)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Рисунок 3" descr="4g5aDCOM_1.jpg">
            <a:extLst>
              <a:ext uri="{FF2B5EF4-FFF2-40B4-BE49-F238E27FC236}">
                <a16:creationId xmlns:a16="http://schemas.microsoft.com/office/drawing/2014/main" xmlns="" id="{57B5BCC9-4AC6-E7FE-BFA7-E1BC7E1EC7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0" t="709" r="8510" b="236"/>
          <a:stretch/>
        </p:blipFill>
        <p:spPr bwMode="auto">
          <a:xfrm>
            <a:off x="7880808" y="1338606"/>
            <a:ext cx="3974586" cy="4223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A2BE20B8-B5AE-A47B-50A5-544505C80F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98663" y="0"/>
            <a:ext cx="8229600" cy="908720"/>
          </a:xfrm>
          <a:ln>
            <a:miter lim="800000"/>
            <a:headEnd/>
            <a:tailEnd/>
          </a:ln>
        </p:spPr>
        <p:txBody>
          <a:bodyPr rtlCol="0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ru-RU" sz="4100" b="1" i="1" dirty="0">
                <a:ln w="6350">
                  <a:noFill/>
                </a:ln>
                <a:solidFill>
                  <a:srgbClr val="FF0000"/>
                </a:solidFill>
                <a:latin typeface="Arial Black" panose="020B0A04020102020204" pitchFamily="34" charset="0"/>
                <a:ea typeface="Tahoma" pitchFamily="34" charset="0"/>
                <a:cs typeface="Tahoma" pitchFamily="34" charset="0"/>
              </a:rPr>
              <a:t>Активный ребенок</a:t>
            </a:r>
          </a:p>
        </p:txBody>
      </p:sp>
      <p:sp>
        <p:nvSpPr>
          <p:cNvPr id="5123" name="Содержимое 7">
            <a:extLst>
              <a:ext uri="{FF2B5EF4-FFF2-40B4-BE49-F238E27FC236}">
                <a16:creationId xmlns:a16="http://schemas.microsoft.com/office/drawing/2014/main" xmlns="" id="{6405F5D4-D184-60F6-382A-68532CF28881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500230" y="908721"/>
            <a:ext cx="11513430" cy="5699470"/>
          </a:xfr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Предпочитает </a:t>
            </a:r>
            <a:r>
              <a:rPr lang="ru-RU" alt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подвижные игры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ru-RU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Быстро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alt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много говорит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задает бесконечное количество вопросов</a:t>
            </a:r>
            <a:b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 </a:t>
            </a:r>
            <a:r>
              <a:rPr lang="ru-RU" alt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активный не везде 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 </a:t>
            </a:r>
            <a:r>
              <a:rPr lang="ru-RU" alt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неагрессивный</a:t>
            </a:r>
            <a: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A20C53BC-873E-D8BB-4B55-9833C3A705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81200" y="262647"/>
            <a:ext cx="8229600" cy="764704"/>
          </a:xfrm>
          <a:ln>
            <a:miter lim="800000"/>
            <a:headEnd/>
            <a:tailEnd/>
          </a:ln>
        </p:spPr>
        <p:txBody>
          <a:bodyPr rtlCol="0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ru-RU" sz="4000" b="1" i="1" dirty="0" err="1">
                <a:ln w="6350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Гиперактивный</a:t>
            </a:r>
            <a:r>
              <a:rPr lang="ru-RU" sz="4000" b="1" i="1" dirty="0">
                <a:ln w="6350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ребенок</a:t>
            </a:r>
          </a:p>
        </p:txBody>
      </p:sp>
      <p:sp>
        <p:nvSpPr>
          <p:cNvPr id="7171" name="Содержимое 5">
            <a:extLst>
              <a:ext uri="{FF2B5EF4-FFF2-40B4-BE49-F238E27FC236}">
                <a16:creationId xmlns:a16="http://schemas.microsoft.com/office/drawing/2014/main" xmlns="" id="{43FB5C06-C192-B9FF-658B-8EB1AC9DBF8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282102" y="765176"/>
            <a:ext cx="11439728" cy="5903913"/>
          </a:xfrm>
        </p:spPr>
        <p:txBody>
          <a:bodyPr anchor="ctr">
            <a:normAutofit/>
          </a:bodyPr>
          <a:lstStyle/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altLang="en-US" dirty="0">
                <a:solidFill>
                  <a:schemeClr val="tx1">
                    <a:lumMod val="9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Он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не может </a:t>
            </a: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себя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контролировать</a:t>
            </a: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ru-RU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Быстро</a:t>
            </a: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и много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говорит</a:t>
            </a: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глотает слова,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перебивает</a:t>
            </a:r>
            <a:endParaRPr lang="ru-RU" altLang="en-US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ru-RU" altLang="en-US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Его трудно уложить спать,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спит беспокойно</a:t>
            </a: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У него часто кишечные расстройства</a:t>
            </a: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ru-RU" altLang="en-US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Ребенок в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любых условиях</a:t>
            </a: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ведет себя </a:t>
            </a: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одинаково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активно</a:t>
            </a: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ru-RU" altLang="en-US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altLang="en-US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Часто провоцирует </a:t>
            </a:r>
            <a:r>
              <a:rPr lang="ru-RU" altLang="en-US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конфликты</a:t>
            </a:r>
            <a:endParaRPr lang="ru-RU" altLang="en-US" sz="20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61BD63BE-2D17-A137-1321-6E39A2F52A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85480" y="296746"/>
            <a:ext cx="8229600" cy="8509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en-US" sz="40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Признаки гиперактивности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3C306FAA-6A32-9894-E88A-64D31D72A9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9046" y="1133003"/>
            <a:ext cx="11073908" cy="5428251"/>
          </a:xfrm>
        </p:spPr>
        <p:txBody>
          <a:bodyPr anchor="ctr"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sz="4000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Отвлекаемость-невнимательность</a:t>
            </a:r>
            <a:endParaRPr lang="en-US" altLang="en-US" sz="4000" dirty="0">
              <a:solidFill>
                <a:schemeClr val="tx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sz="4000" dirty="0">
              <a:solidFill>
                <a:schemeClr val="tx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sz="4000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Чрезмерная двигательная активность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sz="4000" dirty="0">
              <a:solidFill>
                <a:schemeClr val="tx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sz="4000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Импульсивность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5">
            <a:extLst>
              <a:ext uri="{FF2B5EF4-FFF2-40B4-BE49-F238E27FC236}">
                <a16:creationId xmlns:a16="http://schemas.microsoft.com/office/drawing/2014/main" xmlns="" id="{0FCD766D-ADF8-FEC9-14C7-EC2C8583E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3104" y="209321"/>
            <a:ext cx="11133840" cy="83153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en-US" sz="40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Особенности внимания:</a:t>
            </a:r>
          </a:p>
        </p:txBody>
      </p:sp>
      <p:sp>
        <p:nvSpPr>
          <p:cNvPr id="9218" name="Подзаголовок 4">
            <a:extLst>
              <a:ext uri="{FF2B5EF4-FFF2-40B4-BE49-F238E27FC236}">
                <a16:creationId xmlns:a16="http://schemas.microsoft.com/office/drawing/2014/main" xmlns="" id="{3D7E8504-84DC-C812-76A4-33CBC63B376C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14779" y="963040"/>
            <a:ext cx="11312165" cy="5612858"/>
          </a:xfrm>
        </p:spPr>
        <p:txBody>
          <a:bodyPr anchor="ctr">
            <a:normAutofit/>
          </a:bodyPr>
          <a:lstStyle/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Не может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долго </a:t>
            </a: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удерживать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внимание</a:t>
            </a: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Не слышит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когда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к нему </a:t>
            </a: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обращаются</a:t>
            </a: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Не доводит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начатое </a:t>
            </a: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дело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конца</a:t>
            </a: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Непоследователен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в поведении</a:t>
            </a: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Теряет вещи</a:t>
            </a: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Char char="Ø"/>
            </a:pP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Часто </a:t>
            </a:r>
            <a:r>
              <a:rPr lang="ru-RU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бывает забывчив</a:t>
            </a: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F646EBB5-8501-C662-40FB-652C84AE99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6773" y="188911"/>
            <a:ext cx="11208470" cy="1196975"/>
          </a:xfrm>
        </p:spPr>
        <p:txBody>
          <a:bodyPr/>
          <a:lstStyle/>
          <a:p>
            <a:pPr algn="ctr" eaLnBrk="1" hangingPunct="1"/>
            <a:r>
              <a:rPr lang="ru-RU" alt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Особенности активности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1D098623-43B5-0F59-AA7F-722422F680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4386" y="982968"/>
            <a:ext cx="10933243" cy="5472113"/>
          </a:xfrm>
        </p:spPr>
        <p:txBody>
          <a:bodyPr anchor="ctr">
            <a:normAutofit/>
          </a:bodyPr>
          <a:lstStyle/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alt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Беспокоен</a:t>
            </a: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ru-RU" alt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alt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Спит меньше, чем другие дети</a:t>
            </a: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ru-RU" alt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alt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Находится в постоянном движении</a:t>
            </a: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ru-RU" alt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alt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Очень говорлив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убина">
  <a:themeElements>
    <a:clrScheme name="Глубина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Глубина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убина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TM04033923[[fn=Глубина]]</Template>
  <TotalTime>92</TotalTime>
  <Words>514</Words>
  <Application>Microsoft Office PowerPoint</Application>
  <PresentationFormat>Широкоэкранный</PresentationFormat>
  <Paragraphs>138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Corbel</vt:lpstr>
      <vt:lpstr>Tahoma</vt:lpstr>
      <vt:lpstr>Wingdings</vt:lpstr>
      <vt:lpstr>Глубина</vt:lpstr>
      <vt:lpstr>Родительское собрание на тему:  «Непоседливые дети»</vt:lpstr>
      <vt:lpstr>Презентация PowerPoint</vt:lpstr>
      <vt:lpstr>Особенности младшего школьника</vt:lpstr>
      <vt:lpstr>Презентация PowerPoint</vt:lpstr>
      <vt:lpstr>Активный ребенок</vt:lpstr>
      <vt:lpstr>Гиперактивный ребенок</vt:lpstr>
      <vt:lpstr>Признаки гиперактивности</vt:lpstr>
      <vt:lpstr>Особенности внимания:</vt:lpstr>
      <vt:lpstr>Особенности активности</vt:lpstr>
      <vt:lpstr>Особенности взаимодействия</vt:lpstr>
      <vt:lpstr>Рекомендации для родителей</vt:lpstr>
      <vt:lpstr>Проблемы обучения  гиперактивных детей</vt:lpstr>
      <vt:lpstr>Как помочь ребенку в учёбе</vt:lpstr>
      <vt:lpstr>Как помочь ребенку в учёбе</vt:lpstr>
      <vt:lpstr>Как помочь ребенку в учёбе</vt:lpstr>
      <vt:lpstr>Как помочь ребенку в учёбе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на тему:  «Непоседливые дети»</dc:title>
  <dc:creator>Глеб Смирнов</dc:creator>
  <cp:lastModifiedBy>user</cp:lastModifiedBy>
  <cp:revision>8</cp:revision>
  <dcterms:created xsi:type="dcterms:W3CDTF">2024-02-27T14:34:26Z</dcterms:created>
  <dcterms:modified xsi:type="dcterms:W3CDTF">2025-09-16T12:07:48Z</dcterms:modified>
</cp:coreProperties>
</file>